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499" r:id="rId2"/>
    <p:sldId id="500" r:id="rId3"/>
    <p:sldId id="451" r:id="rId4"/>
    <p:sldId id="261" r:id="rId5"/>
    <p:sldId id="326" r:id="rId6"/>
    <p:sldId id="516" r:id="rId7"/>
    <p:sldId id="452" r:id="rId8"/>
    <p:sldId id="395" r:id="rId9"/>
    <p:sldId id="411" r:id="rId10"/>
    <p:sldId id="264" r:id="rId11"/>
    <p:sldId id="523" r:id="rId12"/>
    <p:sldId id="429" r:id="rId13"/>
    <p:sldId id="271" r:id="rId14"/>
    <p:sldId id="503" r:id="rId15"/>
    <p:sldId id="280" r:id="rId16"/>
    <p:sldId id="458" r:id="rId17"/>
    <p:sldId id="457" r:id="rId18"/>
    <p:sldId id="427" r:id="rId19"/>
    <p:sldId id="412" r:id="rId20"/>
    <p:sldId id="517" r:id="rId21"/>
    <p:sldId id="336" r:id="rId22"/>
    <p:sldId id="455" r:id="rId23"/>
    <p:sldId id="309" r:id="rId24"/>
    <p:sldId id="263" r:id="rId25"/>
    <p:sldId id="456" r:id="rId26"/>
    <p:sldId id="276" r:id="rId27"/>
    <p:sldId id="508" r:id="rId28"/>
    <p:sldId id="501" r:id="rId29"/>
    <p:sldId id="502" r:id="rId30"/>
    <p:sldId id="519" r:id="rId31"/>
    <p:sldId id="431" r:id="rId32"/>
    <p:sldId id="277" r:id="rId33"/>
    <p:sldId id="518" r:id="rId34"/>
    <p:sldId id="416" r:id="rId35"/>
    <p:sldId id="521" r:id="rId36"/>
    <p:sldId id="435" r:id="rId37"/>
    <p:sldId id="459" r:id="rId38"/>
    <p:sldId id="438" r:id="rId39"/>
    <p:sldId id="522" r:id="rId40"/>
    <p:sldId id="525" r:id="rId41"/>
    <p:sldId id="526" r:id="rId42"/>
    <p:sldId id="524" r:id="rId43"/>
    <p:sldId id="266" r:id="rId44"/>
    <p:sldId id="520" r:id="rId45"/>
    <p:sldId id="515" r:id="rId46"/>
    <p:sldId id="510" r:id="rId47"/>
    <p:sldId id="511" r:id="rId48"/>
    <p:sldId id="512" r:id="rId49"/>
    <p:sldId id="513" r:id="rId50"/>
    <p:sldId id="514" r:id="rId51"/>
    <p:sldId id="527" r:id="rId52"/>
    <p:sldId id="443" r:id="rId53"/>
  </p:sldIdLst>
  <p:sldSz cx="9144000" cy="5143500" type="screen16x9"/>
  <p:notesSz cx="6858000" cy="9334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9" autoAdjust="0"/>
    <p:restoredTop sz="94660"/>
  </p:normalViewPr>
  <p:slideViewPr>
    <p:cSldViewPr>
      <p:cViewPr varScale="1">
        <p:scale>
          <a:sx n="167" d="100"/>
          <a:sy n="167" d="100"/>
        </p:scale>
        <p:origin x="17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2918796-93A0-4C6F-9E46-D6E511D28C73}"/>
    <pc:docChg chg="addSld modSld">
      <pc:chgData name="" userId="" providerId="" clId="Web-{C2918796-93A0-4C6F-9E46-D6E511D28C73}" dt="2019-05-03T19:57:51.875" v="168" actId="20577"/>
      <pc:docMkLst>
        <pc:docMk/>
      </pc:docMkLst>
      <pc:sldChg chg="modSp">
        <pc:chgData name="" userId="" providerId="" clId="Web-{C2918796-93A0-4C6F-9E46-D6E511D28C73}" dt="2019-05-03T19:42:02.970" v="2" actId="20577"/>
        <pc:sldMkLst>
          <pc:docMk/>
          <pc:sldMk cId="3427133246" sldId="510"/>
        </pc:sldMkLst>
        <pc:spChg chg="mod">
          <ac:chgData name="" userId="" providerId="" clId="Web-{C2918796-93A0-4C6F-9E46-D6E511D28C73}" dt="2019-05-03T19:42:02.970" v="2" actId="20577"/>
          <ac:spMkLst>
            <pc:docMk/>
            <pc:sldMk cId="3427133246" sldId="510"/>
            <ac:spMk id="5" creationId="{63D2D6C5-E907-4DC8-8A7E-8E6AC6E53773}"/>
          </ac:spMkLst>
        </pc:spChg>
      </pc:sldChg>
      <pc:sldChg chg="modSp">
        <pc:chgData name="" userId="" providerId="" clId="Web-{C2918796-93A0-4C6F-9E46-D6E511D28C73}" dt="2019-05-03T19:56:16.716" v="104" actId="20577"/>
        <pc:sldMkLst>
          <pc:docMk/>
          <pc:sldMk cId="824037303" sldId="511"/>
        </pc:sldMkLst>
        <pc:spChg chg="mod">
          <ac:chgData name="" userId="" providerId="" clId="Web-{C2918796-93A0-4C6F-9E46-D6E511D28C73}" dt="2019-05-03T19:56:16.716" v="104" actId="20577"/>
          <ac:spMkLst>
            <pc:docMk/>
            <pc:sldMk cId="824037303" sldId="511"/>
            <ac:spMk id="3" creationId="{708C16D4-C1D6-450C-9E1B-7D4BFED0D0E1}"/>
          </ac:spMkLst>
        </pc:spChg>
        <pc:spChg chg="mod">
          <ac:chgData name="" userId="" providerId="" clId="Web-{C2918796-93A0-4C6F-9E46-D6E511D28C73}" dt="2019-05-03T19:44:24.100" v="4" actId="20577"/>
          <ac:spMkLst>
            <pc:docMk/>
            <pc:sldMk cId="824037303" sldId="511"/>
            <ac:spMk id="4" creationId="{014F5D82-C2D8-4018-9C01-D51DE6CB3868}"/>
          </ac:spMkLst>
        </pc:spChg>
      </pc:sldChg>
      <pc:sldChg chg="modSp">
        <pc:chgData name="" userId="" providerId="" clId="Web-{C2918796-93A0-4C6F-9E46-D6E511D28C73}" dt="2019-05-03T19:56:03.371" v="93" actId="20577"/>
        <pc:sldMkLst>
          <pc:docMk/>
          <pc:sldMk cId="703058157" sldId="512"/>
        </pc:sldMkLst>
        <pc:spChg chg="mod">
          <ac:chgData name="" userId="" providerId="" clId="Web-{C2918796-93A0-4C6F-9E46-D6E511D28C73}" dt="2019-05-03T19:56:03.371" v="93" actId="20577"/>
          <ac:spMkLst>
            <pc:docMk/>
            <pc:sldMk cId="703058157" sldId="512"/>
            <ac:spMk id="3" creationId="{851B55A0-DD1A-4D2C-9EB3-044BF3DF0909}"/>
          </ac:spMkLst>
        </pc:spChg>
        <pc:spChg chg="mod">
          <ac:chgData name="" userId="" providerId="" clId="Web-{C2918796-93A0-4C6F-9E46-D6E511D28C73}" dt="2019-05-03T19:47:34.840" v="75" actId="20577"/>
          <ac:spMkLst>
            <pc:docMk/>
            <pc:sldMk cId="703058157" sldId="512"/>
            <ac:spMk id="4" creationId="{8FB52039-C5FB-4258-814F-53E58BC6E971}"/>
          </ac:spMkLst>
        </pc:spChg>
      </pc:sldChg>
      <pc:sldChg chg="modSp">
        <pc:chgData name="" userId="" providerId="" clId="Web-{C2918796-93A0-4C6F-9E46-D6E511D28C73}" dt="2019-05-03T19:56:28.747" v="114" actId="20577"/>
        <pc:sldMkLst>
          <pc:docMk/>
          <pc:sldMk cId="4209650999" sldId="513"/>
        </pc:sldMkLst>
        <pc:spChg chg="mod">
          <ac:chgData name="" userId="" providerId="" clId="Web-{C2918796-93A0-4C6F-9E46-D6E511D28C73}" dt="2019-05-03T19:56:28.747" v="114" actId="20577"/>
          <ac:spMkLst>
            <pc:docMk/>
            <pc:sldMk cId="4209650999" sldId="513"/>
            <ac:spMk id="4" creationId="{76C865DF-8F12-4A2D-9BCF-77FC8295866D}"/>
          </ac:spMkLst>
        </pc:spChg>
      </pc:sldChg>
      <pc:sldChg chg="modSp">
        <pc:chgData name="" userId="" providerId="" clId="Web-{C2918796-93A0-4C6F-9E46-D6E511D28C73}" dt="2019-05-03T19:51:08.722" v="84" actId="20577"/>
        <pc:sldMkLst>
          <pc:docMk/>
          <pc:sldMk cId="2058390409" sldId="520"/>
        </pc:sldMkLst>
        <pc:spChg chg="mod">
          <ac:chgData name="" userId="" providerId="" clId="Web-{C2918796-93A0-4C6F-9E46-D6E511D28C73}" dt="2019-05-03T19:51:08.722" v="84" actId="20577"/>
          <ac:spMkLst>
            <pc:docMk/>
            <pc:sldMk cId="2058390409" sldId="520"/>
            <ac:spMk id="4" creationId="{D04E1861-09B3-A04E-8698-2FA890137C2A}"/>
          </ac:spMkLst>
        </pc:spChg>
      </pc:sldChg>
      <pc:sldChg chg="addSp delSp modSp new">
        <pc:chgData name="" userId="" providerId="" clId="Web-{C2918796-93A0-4C6F-9E46-D6E511D28C73}" dt="2019-05-03T19:57:51.219" v="167" actId="20577"/>
        <pc:sldMkLst>
          <pc:docMk/>
          <pc:sldMk cId="1903581946" sldId="527"/>
        </pc:sldMkLst>
        <pc:spChg chg="mod">
          <ac:chgData name="" userId="" providerId="" clId="Web-{C2918796-93A0-4C6F-9E46-D6E511D28C73}" dt="2019-05-03T19:56:55.654" v="123" actId="20577"/>
          <ac:spMkLst>
            <pc:docMk/>
            <pc:sldMk cId="1903581946" sldId="527"/>
            <ac:spMk id="2" creationId="{E1345D89-C61D-4D6D-A50B-7AC25623B8AC}"/>
          </ac:spMkLst>
        </pc:spChg>
        <pc:spChg chg="del">
          <ac:chgData name="" userId="" providerId="" clId="Web-{C2918796-93A0-4C6F-9E46-D6E511D28C73}" dt="2019-05-03T19:57:13.827" v="126"/>
          <ac:spMkLst>
            <pc:docMk/>
            <pc:sldMk cId="1903581946" sldId="527"/>
            <ac:spMk id="3" creationId="{5243CA26-C552-4B7B-9DA4-ABA213A3A3CD}"/>
          </ac:spMkLst>
        </pc:spChg>
        <pc:spChg chg="add mod">
          <ac:chgData name="" userId="" providerId="" clId="Web-{C2918796-93A0-4C6F-9E46-D6E511D28C73}" dt="2019-05-03T19:57:51.219" v="167" actId="20577"/>
          <ac:spMkLst>
            <pc:docMk/>
            <pc:sldMk cId="1903581946" sldId="527"/>
            <ac:spMk id="6" creationId="{4D9EB393-E9BC-43D9-A3F2-8666CCB71330}"/>
          </ac:spMkLst>
        </pc:spChg>
        <pc:picChg chg="add mod ord">
          <ac:chgData name="" userId="" providerId="" clId="Web-{C2918796-93A0-4C6F-9E46-D6E511D28C73}" dt="2019-05-03T19:57:17.811" v="128" actId="1076"/>
          <ac:picMkLst>
            <pc:docMk/>
            <pc:sldMk cId="1903581946" sldId="527"/>
            <ac:picMk id="4" creationId="{5277E233-EC2B-4A2F-B8CF-4DBA675248C0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FFC35-4FCE-494B-8469-6E0DB401D59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ED119E-AE2C-B443-BA51-7593C9B6050A}">
      <dgm:prSet custT="1"/>
      <dgm:spPr/>
      <dgm:t>
        <a:bodyPr/>
        <a:lstStyle/>
        <a:p>
          <a:r>
            <a:rPr lang="en-US" sz="1800" dirty="0"/>
            <a:t>Both the encoder and decoder are fully-connected feedforward neural networks</a:t>
          </a:r>
        </a:p>
      </dgm:t>
    </dgm:pt>
    <dgm:pt modelId="{14D1EFA8-660A-DA43-9ED1-1C2520728E1D}" type="parTrans" cxnId="{200E82DA-2218-BD4C-8C96-4BFB95984181}">
      <dgm:prSet/>
      <dgm:spPr/>
      <dgm:t>
        <a:bodyPr/>
        <a:lstStyle/>
        <a:p>
          <a:endParaRPr lang="en-US"/>
        </a:p>
      </dgm:t>
    </dgm:pt>
    <dgm:pt modelId="{9F9B8707-47C8-CB47-B375-B7D7FA1B289A}" type="sibTrans" cxnId="{200E82DA-2218-BD4C-8C96-4BFB95984181}">
      <dgm:prSet/>
      <dgm:spPr/>
      <dgm:t>
        <a:bodyPr/>
        <a:lstStyle/>
        <a:p>
          <a:endParaRPr lang="en-US"/>
        </a:p>
      </dgm:t>
    </dgm:pt>
    <dgm:pt modelId="{72A02461-B203-6C45-B227-6B2FB44E74B1}">
      <dgm:prSet custT="1"/>
      <dgm:spPr/>
      <dgm:t>
        <a:bodyPr/>
        <a:lstStyle/>
        <a:p>
          <a:r>
            <a:rPr lang="en-US" sz="1800"/>
            <a:t>Hidden Layer is a single layer of an ANN with the dimensionality of our choice</a:t>
          </a:r>
        </a:p>
      </dgm:t>
    </dgm:pt>
    <dgm:pt modelId="{EAF45B5B-0D26-3C41-B00E-03EEAB8BEA7B}" type="parTrans" cxnId="{4411A933-9E35-464D-8738-B8AED4D9297E}">
      <dgm:prSet/>
      <dgm:spPr/>
      <dgm:t>
        <a:bodyPr/>
        <a:lstStyle/>
        <a:p>
          <a:endParaRPr lang="en-US"/>
        </a:p>
      </dgm:t>
    </dgm:pt>
    <dgm:pt modelId="{09817D45-F931-BC48-97A5-F991461E138E}" type="sibTrans" cxnId="{4411A933-9E35-464D-8738-B8AED4D9297E}">
      <dgm:prSet/>
      <dgm:spPr/>
      <dgm:t>
        <a:bodyPr/>
        <a:lstStyle/>
        <a:p>
          <a:endParaRPr lang="en-US"/>
        </a:p>
      </dgm:t>
    </dgm:pt>
    <dgm:pt modelId="{EC4579DF-A2DD-494D-B0D2-27E6804702A8}">
      <dgm:prSet custT="1"/>
      <dgm:spPr/>
      <dgm:t>
        <a:bodyPr/>
        <a:lstStyle/>
        <a:p>
          <a:r>
            <a:rPr lang="en-US" sz="1800" dirty="0"/>
            <a:t>The number of nodes in the Hidden layer(code size) is a hyperparameter that we set before training the autoencoder</a:t>
          </a:r>
        </a:p>
      </dgm:t>
    </dgm:pt>
    <dgm:pt modelId="{591AA992-93C5-4A46-8671-ADFD1B2A1DB1}" type="parTrans" cxnId="{532DA1D4-D156-4644-A12C-DBE24F1467F1}">
      <dgm:prSet/>
      <dgm:spPr/>
      <dgm:t>
        <a:bodyPr/>
        <a:lstStyle/>
        <a:p>
          <a:endParaRPr lang="en-US"/>
        </a:p>
      </dgm:t>
    </dgm:pt>
    <dgm:pt modelId="{989CC46D-BBFB-ED48-8E68-7D59BBEA3314}" type="sibTrans" cxnId="{532DA1D4-D156-4644-A12C-DBE24F1467F1}">
      <dgm:prSet/>
      <dgm:spPr/>
      <dgm:t>
        <a:bodyPr/>
        <a:lstStyle/>
        <a:p>
          <a:endParaRPr lang="en-US"/>
        </a:p>
      </dgm:t>
    </dgm:pt>
    <dgm:pt modelId="{04DA4AA9-284B-174D-93A9-3BA58DD6D644}">
      <dgm:prSet custT="1"/>
      <dgm:spPr/>
      <dgm:t>
        <a:bodyPr/>
        <a:lstStyle/>
        <a:p>
          <a:r>
            <a:rPr lang="en-US" sz="1800"/>
            <a:t>Note that the decoder architecture is the mirror image of the encoder</a:t>
          </a:r>
        </a:p>
      </dgm:t>
    </dgm:pt>
    <dgm:pt modelId="{57BFE4A8-8330-4644-9EC5-050212DEA53F}" type="parTrans" cxnId="{7F47F410-101E-2345-8548-4ED6163A18D6}">
      <dgm:prSet/>
      <dgm:spPr/>
      <dgm:t>
        <a:bodyPr/>
        <a:lstStyle/>
        <a:p>
          <a:endParaRPr lang="en-US"/>
        </a:p>
      </dgm:t>
    </dgm:pt>
    <dgm:pt modelId="{22702C8B-6432-7341-9C15-CF3B82F10545}" type="sibTrans" cxnId="{7F47F410-101E-2345-8548-4ED6163A18D6}">
      <dgm:prSet/>
      <dgm:spPr/>
      <dgm:t>
        <a:bodyPr/>
        <a:lstStyle/>
        <a:p>
          <a:endParaRPr lang="en-US"/>
        </a:p>
      </dgm:t>
    </dgm:pt>
    <dgm:pt modelId="{4ABCEA6B-C632-D04D-B726-B7EC78FED439}">
      <dgm:prSet custT="1"/>
      <dgm:spPr/>
      <dgm:t>
        <a:bodyPr/>
        <a:lstStyle/>
        <a:p>
          <a:r>
            <a:rPr lang="en-US" sz="1800" dirty="0"/>
            <a:t>The only requirement is the dimensionality of the input and output needs to be the same</a:t>
          </a:r>
        </a:p>
      </dgm:t>
    </dgm:pt>
    <dgm:pt modelId="{CEBF9B74-F584-A64B-9473-82C23FC428F7}" type="parTrans" cxnId="{DD111DE6-2255-4D45-8D84-A8628CB22D72}">
      <dgm:prSet/>
      <dgm:spPr/>
      <dgm:t>
        <a:bodyPr/>
        <a:lstStyle/>
        <a:p>
          <a:endParaRPr lang="en-US"/>
        </a:p>
      </dgm:t>
    </dgm:pt>
    <dgm:pt modelId="{BC23BCFE-AA8B-D349-A8FF-A6F90E698C92}" type="sibTrans" cxnId="{DD111DE6-2255-4D45-8D84-A8628CB22D72}">
      <dgm:prSet/>
      <dgm:spPr/>
      <dgm:t>
        <a:bodyPr/>
        <a:lstStyle/>
        <a:p>
          <a:endParaRPr lang="en-US"/>
        </a:p>
      </dgm:t>
    </dgm:pt>
    <dgm:pt modelId="{A3517A0B-B3A9-5341-9CDF-77007098EE53}" type="pres">
      <dgm:prSet presAssocID="{37BFFC35-4FCE-494B-8469-6E0DB401D592}" presName="linear" presStyleCnt="0">
        <dgm:presLayoutVars>
          <dgm:animLvl val="lvl"/>
          <dgm:resizeHandles val="exact"/>
        </dgm:presLayoutVars>
      </dgm:prSet>
      <dgm:spPr/>
    </dgm:pt>
    <dgm:pt modelId="{08F19940-A677-FD42-8CE8-F424B9055478}" type="pres">
      <dgm:prSet presAssocID="{EFED119E-AE2C-B443-BA51-7593C9B6050A}" presName="parentText" presStyleLbl="node1" presStyleIdx="0" presStyleCnt="5" custLinFactNeighborX="-861" custLinFactNeighborY="-14803">
        <dgm:presLayoutVars>
          <dgm:chMax val="0"/>
          <dgm:bulletEnabled val="1"/>
        </dgm:presLayoutVars>
      </dgm:prSet>
      <dgm:spPr/>
    </dgm:pt>
    <dgm:pt modelId="{4A3C579D-3911-7449-8C65-675F5EE65A59}" type="pres">
      <dgm:prSet presAssocID="{9F9B8707-47C8-CB47-B375-B7D7FA1B289A}" presName="spacer" presStyleCnt="0"/>
      <dgm:spPr/>
    </dgm:pt>
    <dgm:pt modelId="{1BE98946-8C59-C946-BB5B-1437370888F8}" type="pres">
      <dgm:prSet presAssocID="{72A02461-B203-6C45-B227-6B2FB44E74B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94DE63D-A9B2-8048-989C-D783721E63BE}" type="pres">
      <dgm:prSet presAssocID="{09817D45-F931-BC48-97A5-F991461E138E}" presName="spacer" presStyleCnt="0"/>
      <dgm:spPr/>
    </dgm:pt>
    <dgm:pt modelId="{A6DECE76-61F7-F24A-8989-54488E28A4E7}" type="pres">
      <dgm:prSet presAssocID="{EC4579DF-A2DD-494D-B0D2-27E6804702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09DF941-FBE0-774E-B5CB-AD8DA8D869BB}" type="pres">
      <dgm:prSet presAssocID="{989CC46D-BBFB-ED48-8E68-7D59BBEA3314}" presName="spacer" presStyleCnt="0"/>
      <dgm:spPr/>
    </dgm:pt>
    <dgm:pt modelId="{8020FAD0-4D9B-164D-9BB8-E21F30CB1276}" type="pres">
      <dgm:prSet presAssocID="{04DA4AA9-284B-174D-93A9-3BA58DD6D64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B767696-4070-6541-93EA-41E21F01BF98}" type="pres">
      <dgm:prSet presAssocID="{22702C8B-6432-7341-9C15-CF3B82F10545}" presName="spacer" presStyleCnt="0"/>
      <dgm:spPr/>
    </dgm:pt>
    <dgm:pt modelId="{08B84F5F-DD22-3A40-81E0-D5F222417513}" type="pres">
      <dgm:prSet presAssocID="{4ABCEA6B-C632-D04D-B726-B7EC78FED4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F47F410-101E-2345-8548-4ED6163A18D6}" srcId="{37BFFC35-4FCE-494B-8469-6E0DB401D592}" destId="{04DA4AA9-284B-174D-93A9-3BA58DD6D644}" srcOrd="3" destOrd="0" parTransId="{57BFE4A8-8330-4644-9EC5-050212DEA53F}" sibTransId="{22702C8B-6432-7341-9C15-CF3B82F10545}"/>
    <dgm:cxn modelId="{72878E2D-2CDF-D44A-AEF6-79C439FFE0B9}" type="presOf" srcId="{EFED119E-AE2C-B443-BA51-7593C9B6050A}" destId="{08F19940-A677-FD42-8CE8-F424B9055478}" srcOrd="0" destOrd="0" presId="urn:microsoft.com/office/officeart/2005/8/layout/vList2"/>
    <dgm:cxn modelId="{4411A933-9E35-464D-8738-B8AED4D9297E}" srcId="{37BFFC35-4FCE-494B-8469-6E0DB401D592}" destId="{72A02461-B203-6C45-B227-6B2FB44E74B1}" srcOrd="1" destOrd="0" parTransId="{EAF45B5B-0D26-3C41-B00E-03EEAB8BEA7B}" sibTransId="{09817D45-F931-BC48-97A5-F991461E138E}"/>
    <dgm:cxn modelId="{56708A4B-EB35-6541-AF80-DAABDD763C90}" type="presOf" srcId="{72A02461-B203-6C45-B227-6B2FB44E74B1}" destId="{1BE98946-8C59-C946-BB5B-1437370888F8}" srcOrd="0" destOrd="0" presId="urn:microsoft.com/office/officeart/2005/8/layout/vList2"/>
    <dgm:cxn modelId="{6CDA9552-64B6-5A47-B090-15AD206363EC}" type="presOf" srcId="{EC4579DF-A2DD-494D-B0D2-27E6804702A8}" destId="{A6DECE76-61F7-F24A-8989-54488E28A4E7}" srcOrd="0" destOrd="0" presId="urn:microsoft.com/office/officeart/2005/8/layout/vList2"/>
    <dgm:cxn modelId="{433369C3-45FF-C04A-9FBD-69DB34C34DB4}" type="presOf" srcId="{4ABCEA6B-C632-D04D-B726-B7EC78FED439}" destId="{08B84F5F-DD22-3A40-81E0-D5F222417513}" srcOrd="0" destOrd="0" presId="urn:microsoft.com/office/officeart/2005/8/layout/vList2"/>
    <dgm:cxn modelId="{AB5343D2-5D8D-814D-9A53-A6D1655EBF8A}" type="presOf" srcId="{37BFFC35-4FCE-494B-8469-6E0DB401D592}" destId="{A3517A0B-B3A9-5341-9CDF-77007098EE53}" srcOrd="0" destOrd="0" presId="urn:microsoft.com/office/officeart/2005/8/layout/vList2"/>
    <dgm:cxn modelId="{532DA1D4-D156-4644-A12C-DBE24F1467F1}" srcId="{37BFFC35-4FCE-494B-8469-6E0DB401D592}" destId="{EC4579DF-A2DD-494D-B0D2-27E6804702A8}" srcOrd="2" destOrd="0" parTransId="{591AA992-93C5-4A46-8671-ADFD1B2A1DB1}" sibTransId="{989CC46D-BBFB-ED48-8E68-7D59BBEA3314}"/>
    <dgm:cxn modelId="{200E82DA-2218-BD4C-8C96-4BFB95984181}" srcId="{37BFFC35-4FCE-494B-8469-6E0DB401D592}" destId="{EFED119E-AE2C-B443-BA51-7593C9B6050A}" srcOrd="0" destOrd="0" parTransId="{14D1EFA8-660A-DA43-9ED1-1C2520728E1D}" sibTransId="{9F9B8707-47C8-CB47-B375-B7D7FA1B289A}"/>
    <dgm:cxn modelId="{A85D34DC-0FEF-8946-BDB4-CA9153C4E08B}" type="presOf" srcId="{04DA4AA9-284B-174D-93A9-3BA58DD6D644}" destId="{8020FAD0-4D9B-164D-9BB8-E21F30CB1276}" srcOrd="0" destOrd="0" presId="urn:microsoft.com/office/officeart/2005/8/layout/vList2"/>
    <dgm:cxn modelId="{DD111DE6-2255-4D45-8D84-A8628CB22D72}" srcId="{37BFFC35-4FCE-494B-8469-6E0DB401D592}" destId="{4ABCEA6B-C632-D04D-B726-B7EC78FED439}" srcOrd="4" destOrd="0" parTransId="{CEBF9B74-F584-A64B-9473-82C23FC428F7}" sibTransId="{BC23BCFE-AA8B-D349-A8FF-A6F90E698C92}"/>
    <dgm:cxn modelId="{3DD451A9-7903-C045-BFA4-9585368A3D7D}" type="presParOf" srcId="{A3517A0B-B3A9-5341-9CDF-77007098EE53}" destId="{08F19940-A677-FD42-8CE8-F424B9055478}" srcOrd="0" destOrd="0" presId="urn:microsoft.com/office/officeart/2005/8/layout/vList2"/>
    <dgm:cxn modelId="{9474259D-72CD-8647-8217-B766026CD7AC}" type="presParOf" srcId="{A3517A0B-B3A9-5341-9CDF-77007098EE53}" destId="{4A3C579D-3911-7449-8C65-675F5EE65A59}" srcOrd="1" destOrd="0" presId="urn:microsoft.com/office/officeart/2005/8/layout/vList2"/>
    <dgm:cxn modelId="{DB3A3784-52F1-D440-AB6A-266B05538A1A}" type="presParOf" srcId="{A3517A0B-B3A9-5341-9CDF-77007098EE53}" destId="{1BE98946-8C59-C946-BB5B-1437370888F8}" srcOrd="2" destOrd="0" presId="urn:microsoft.com/office/officeart/2005/8/layout/vList2"/>
    <dgm:cxn modelId="{294606DC-7090-CD4C-B819-662788433D6F}" type="presParOf" srcId="{A3517A0B-B3A9-5341-9CDF-77007098EE53}" destId="{B94DE63D-A9B2-8048-989C-D783721E63BE}" srcOrd="3" destOrd="0" presId="urn:microsoft.com/office/officeart/2005/8/layout/vList2"/>
    <dgm:cxn modelId="{D2882DD4-CDB5-D140-A1D9-0030F58BE4DD}" type="presParOf" srcId="{A3517A0B-B3A9-5341-9CDF-77007098EE53}" destId="{A6DECE76-61F7-F24A-8989-54488E28A4E7}" srcOrd="4" destOrd="0" presId="urn:microsoft.com/office/officeart/2005/8/layout/vList2"/>
    <dgm:cxn modelId="{9BC72608-7C0A-A544-9BFB-97F05F2F7B48}" type="presParOf" srcId="{A3517A0B-B3A9-5341-9CDF-77007098EE53}" destId="{A09DF941-FBE0-774E-B5CB-AD8DA8D869BB}" srcOrd="5" destOrd="0" presId="urn:microsoft.com/office/officeart/2005/8/layout/vList2"/>
    <dgm:cxn modelId="{636D6CED-EFAF-D349-BC7F-956BBAF96B5A}" type="presParOf" srcId="{A3517A0B-B3A9-5341-9CDF-77007098EE53}" destId="{8020FAD0-4D9B-164D-9BB8-E21F30CB1276}" srcOrd="6" destOrd="0" presId="urn:microsoft.com/office/officeart/2005/8/layout/vList2"/>
    <dgm:cxn modelId="{063F4129-E4E7-1B4B-BB40-D0502D6C021C}" type="presParOf" srcId="{A3517A0B-B3A9-5341-9CDF-77007098EE53}" destId="{3B767696-4070-6541-93EA-41E21F01BF98}" srcOrd="7" destOrd="0" presId="urn:microsoft.com/office/officeart/2005/8/layout/vList2"/>
    <dgm:cxn modelId="{DF14AAAE-DFC3-9046-BED0-0B4F76C184D3}" type="presParOf" srcId="{A3517A0B-B3A9-5341-9CDF-77007098EE53}" destId="{08B84F5F-DD22-3A40-81E0-D5F22241751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9733F3-339A-A146-9812-1B8278850F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F35392-CC33-0947-904F-71B912282339}">
      <dgm:prSet custT="1"/>
      <dgm:spPr/>
      <dgm:t>
        <a:bodyPr/>
        <a:lstStyle/>
        <a:p>
          <a:r>
            <a:rPr lang="en-US" sz="1800"/>
            <a:t>There is another way to force the autoencoder to learn useful features, which is adding random noise to its inputs and making it recover the original noise-free data</a:t>
          </a:r>
        </a:p>
      </dgm:t>
    </dgm:pt>
    <dgm:pt modelId="{6A9D441E-8081-AA46-AE46-2F37DECA6E29}" type="parTrans" cxnId="{FDCD6CBC-DBCC-D543-9486-23AEDC896F8E}">
      <dgm:prSet/>
      <dgm:spPr/>
      <dgm:t>
        <a:bodyPr/>
        <a:lstStyle/>
        <a:p>
          <a:endParaRPr lang="en-US"/>
        </a:p>
      </dgm:t>
    </dgm:pt>
    <dgm:pt modelId="{9F82BF88-C731-CA43-BF35-BD03718440EC}" type="sibTrans" cxnId="{FDCD6CBC-DBCC-D543-9486-23AEDC896F8E}">
      <dgm:prSet/>
      <dgm:spPr/>
      <dgm:t>
        <a:bodyPr/>
        <a:lstStyle/>
        <a:p>
          <a:endParaRPr lang="en-US"/>
        </a:p>
      </dgm:t>
    </dgm:pt>
    <dgm:pt modelId="{9DCAC72F-DC71-8447-A63A-E71085554A47}">
      <dgm:prSet custT="1"/>
      <dgm:spPr/>
      <dgm:t>
        <a:bodyPr/>
        <a:lstStyle/>
        <a:p>
          <a:r>
            <a:rPr lang="en-US" sz="1800"/>
            <a:t>This way the autoencoder can’t simply copy the input to its output because the input also contains random noise</a:t>
          </a:r>
        </a:p>
      </dgm:t>
    </dgm:pt>
    <dgm:pt modelId="{488545F2-16CD-CA48-B0AD-E1D1495E47CF}" type="parTrans" cxnId="{E39C2BC4-C971-3A45-AB78-4B67BAFD1177}">
      <dgm:prSet/>
      <dgm:spPr/>
      <dgm:t>
        <a:bodyPr/>
        <a:lstStyle/>
        <a:p>
          <a:endParaRPr lang="en-US"/>
        </a:p>
      </dgm:t>
    </dgm:pt>
    <dgm:pt modelId="{6F9F87B2-F1D8-994F-AF54-8CF2B8624A75}" type="sibTrans" cxnId="{E39C2BC4-C971-3A45-AB78-4B67BAFD1177}">
      <dgm:prSet/>
      <dgm:spPr/>
      <dgm:t>
        <a:bodyPr/>
        <a:lstStyle/>
        <a:p>
          <a:endParaRPr lang="en-US"/>
        </a:p>
      </dgm:t>
    </dgm:pt>
    <dgm:pt modelId="{3ECEBB99-2DF3-E043-B7F6-651F5CCBB016}">
      <dgm:prSet custT="1"/>
      <dgm:spPr/>
      <dgm:t>
        <a:bodyPr/>
        <a:lstStyle/>
        <a:p>
          <a:r>
            <a:rPr lang="en-US" sz="1800"/>
            <a:t>We are asking it to subtract the noise and produce the underlying meaningful data</a:t>
          </a:r>
        </a:p>
      </dgm:t>
    </dgm:pt>
    <dgm:pt modelId="{23A8C08C-A963-814C-9B68-4D13E148BA7E}" type="parTrans" cxnId="{C14B779A-E99D-BF44-A9F0-E9FE6E528E8E}">
      <dgm:prSet/>
      <dgm:spPr/>
      <dgm:t>
        <a:bodyPr/>
        <a:lstStyle/>
        <a:p>
          <a:endParaRPr lang="en-US"/>
        </a:p>
      </dgm:t>
    </dgm:pt>
    <dgm:pt modelId="{DC6C8E17-0086-744D-A4CB-79E63E005817}" type="sibTrans" cxnId="{C14B779A-E99D-BF44-A9F0-E9FE6E528E8E}">
      <dgm:prSet/>
      <dgm:spPr/>
      <dgm:t>
        <a:bodyPr/>
        <a:lstStyle/>
        <a:p>
          <a:endParaRPr lang="en-US"/>
        </a:p>
      </dgm:t>
    </dgm:pt>
    <dgm:pt modelId="{37040F60-9D95-5541-B944-D47EA5145DAF}" type="pres">
      <dgm:prSet presAssocID="{C29733F3-339A-A146-9812-1B8278850F5C}" presName="linear" presStyleCnt="0">
        <dgm:presLayoutVars>
          <dgm:animLvl val="lvl"/>
          <dgm:resizeHandles val="exact"/>
        </dgm:presLayoutVars>
      </dgm:prSet>
      <dgm:spPr/>
    </dgm:pt>
    <dgm:pt modelId="{5740B0C9-9305-8340-A251-B2D13541EF04}" type="pres">
      <dgm:prSet presAssocID="{57F35392-CC33-0947-904F-71B9122823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35D322-CC46-F243-8480-D8EC0ABBA184}" type="pres">
      <dgm:prSet presAssocID="{9F82BF88-C731-CA43-BF35-BD03718440EC}" presName="spacer" presStyleCnt="0"/>
      <dgm:spPr/>
    </dgm:pt>
    <dgm:pt modelId="{40690396-834A-DC4D-B7C6-30D4D4981135}" type="pres">
      <dgm:prSet presAssocID="{9DCAC72F-DC71-8447-A63A-E71085554A4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C204C3-8B74-D24F-9B6B-1E943D6C6BAD}" type="pres">
      <dgm:prSet presAssocID="{6F9F87B2-F1D8-994F-AF54-8CF2B8624A75}" presName="spacer" presStyleCnt="0"/>
      <dgm:spPr/>
    </dgm:pt>
    <dgm:pt modelId="{9C2F0D38-043D-2146-9E4F-7EB424BAD770}" type="pres">
      <dgm:prSet presAssocID="{3ECEBB99-2DF3-E043-B7F6-651F5CCBB01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14B779A-E99D-BF44-A9F0-E9FE6E528E8E}" srcId="{C29733F3-339A-A146-9812-1B8278850F5C}" destId="{3ECEBB99-2DF3-E043-B7F6-651F5CCBB016}" srcOrd="2" destOrd="0" parTransId="{23A8C08C-A963-814C-9B68-4D13E148BA7E}" sibTransId="{DC6C8E17-0086-744D-A4CB-79E63E005817}"/>
    <dgm:cxn modelId="{AF0D3EAF-B27D-2041-B72E-5B30C57777F7}" type="presOf" srcId="{57F35392-CC33-0947-904F-71B912282339}" destId="{5740B0C9-9305-8340-A251-B2D13541EF04}" srcOrd="0" destOrd="0" presId="urn:microsoft.com/office/officeart/2005/8/layout/vList2"/>
    <dgm:cxn modelId="{BE447DB3-6456-A345-84BD-351D1FE977F4}" type="presOf" srcId="{C29733F3-339A-A146-9812-1B8278850F5C}" destId="{37040F60-9D95-5541-B944-D47EA5145DAF}" srcOrd="0" destOrd="0" presId="urn:microsoft.com/office/officeart/2005/8/layout/vList2"/>
    <dgm:cxn modelId="{D006EFB7-E729-CB41-8996-3628EFA5EFED}" type="presOf" srcId="{9DCAC72F-DC71-8447-A63A-E71085554A47}" destId="{40690396-834A-DC4D-B7C6-30D4D4981135}" srcOrd="0" destOrd="0" presId="urn:microsoft.com/office/officeart/2005/8/layout/vList2"/>
    <dgm:cxn modelId="{FDCD6CBC-DBCC-D543-9486-23AEDC896F8E}" srcId="{C29733F3-339A-A146-9812-1B8278850F5C}" destId="{57F35392-CC33-0947-904F-71B912282339}" srcOrd="0" destOrd="0" parTransId="{6A9D441E-8081-AA46-AE46-2F37DECA6E29}" sibTransId="{9F82BF88-C731-CA43-BF35-BD03718440EC}"/>
    <dgm:cxn modelId="{E39C2BC4-C971-3A45-AB78-4B67BAFD1177}" srcId="{C29733F3-339A-A146-9812-1B8278850F5C}" destId="{9DCAC72F-DC71-8447-A63A-E71085554A47}" srcOrd="1" destOrd="0" parTransId="{488545F2-16CD-CA48-B0AD-E1D1495E47CF}" sibTransId="{6F9F87B2-F1D8-994F-AF54-8CF2B8624A75}"/>
    <dgm:cxn modelId="{1C64FFFA-8BC6-454D-BD7D-AEA747265CB2}" type="presOf" srcId="{3ECEBB99-2DF3-E043-B7F6-651F5CCBB016}" destId="{9C2F0D38-043D-2146-9E4F-7EB424BAD770}" srcOrd="0" destOrd="0" presId="urn:microsoft.com/office/officeart/2005/8/layout/vList2"/>
    <dgm:cxn modelId="{C989CF1B-06BC-4241-94C1-54584B7C9DEB}" type="presParOf" srcId="{37040F60-9D95-5541-B944-D47EA5145DAF}" destId="{5740B0C9-9305-8340-A251-B2D13541EF04}" srcOrd="0" destOrd="0" presId="urn:microsoft.com/office/officeart/2005/8/layout/vList2"/>
    <dgm:cxn modelId="{3FFCE08E-F9EF-6A45-B816-5981FD703018}" type="presParOf" srcId="{37040F60-9D95-5541-B944-D47EA5145DAF}" destId="{A035D322-CC46-F243-8480-D8EC0ABBA184}" srcOrd="1" destOrd="0" presId="urn:microsoft.com/office/officeart/2005/8/layout/vList2"/>
    <dgm:cxn modelId="{12A8E85C-D91F-F044-A199-7E3E42B2AD11}" type="presParOf" srcId="{37040F60-9D95-5541-B944-D47EA5145DAF}" destId="{40690396-834A-DC4D-B7C6-30D4D4981135}" srcOrd="2" destOrd="0" presId="urn:microsoft.com/office/officeart/2005/8/layout/vList2"/>
    <dgm:cxn modelId="{D9348E71-5E21-3247-9946-0ECC1B2763F8}" type="presParOf" srcId="{37040F60-9D95-5541-B944-D47EA5145DAF}" destId="{34C204C3-8B74-D24F-9B6B-1E943D6C6BAD}" srcOrd="3" destOrd="0" presId="urn:microsoft.com/office/officeart/2005/8/layout/vList2"/>
    <dgm:cxn modelId="{E2DB86E6-CDB1-9940-AD00-590B3617B95F}" type="presParOf" srcId="{37040F60-9D95-5541-B944-D47EA5145DAF}" destId="{9C2F0D38-043D-2146-9E4F-7EB424BAD7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430CBB-5AC1-8B4F-BA26-4A9D400E0A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46A21-6FE5-4547-9F4C-012A25A54BB4}">
      <dgm:prSet custT="1"/>
      <dgm:spPr/>
      <dgm:t>
        <a:bodyPr/>
        <a:lstStyle/>
        <a:p>
          <a:r>
            <a:rPr lang="en-US" sz="1800" dirty="0"/>
            <a:t>Is an autoencoder which has a sparsity penalty in the training loss in addition to the reconstruction error</a:t>
          </a:r>
        </a:p>
      </dgm:t>
    </dgm:pt>
    <dgm:pt modelId="{4210377F-58C9-D241-B0A6-DA924A00A2B5}" type="parTrans" cxnId="{9DA1DBA2-D7F9-D84D-920B-CEB65CE8B495}">
      <dgm:prSet/>
      <dgm:spPr/>
      <dgm:t>
        <a:bodyPr/>
        <a:lstStyle/>
        <a:p>
          <a:endParaRPr lang="en-US"/>
        </a:p>
      </dgm:t>
    </dgm:pt>
    <dgm:pt modelId="{5FE10B8F-2BF1-AD41-AAB8-298B8C02005C}" type="sibTrans" cxnId="{9DA1DBA2-D7F9-D84D-920B-CEB65CE8B495}">
      <dgm:prSet/>
      <dgm:spPr/>
      <dgm:t>
        <a:bodyPr/>
        <a:lstStyle/>
        <a:p>
          <a:endParaRPr lang="en-US"/>
        </a:p>
      </dgm:t>
    </dgm:pt>
    <dgm:pt modelId="{F7168672-9389-FF43-AF19-864AD4A6B234}">
      <dgm:prSet custT="1"/>
      <dgm:spPr/>
      <dgm:t>
        <a:bodyPr/>
        <a:lstStyle/>
        <a:p>
          <a:r>
            <a:rPr lang="en-US" sz="1800" dirty="0"/>
            <a:t>They are usually being used for tasks such as classification </a:t>
          </a:r>
        </a:p>
      </dgm:t>
    </dgm:pt>
    <dgm:pt modelId="{3589151A-D106-2E4F-8C87-16275947D854}" type="parTrans" cxnId="{03CE3C59-BA43-F444-9BC9-E4B04CA56B95}">
      <dgm:prSet/>
      <dgm:spPr/>
      <dgm:t>
        <a:bodyPr/>
        <a:lstStyle/>
        <a:p>
          <a:endParaRPr lang="en-US"/>
        </a:p>
      </dgm:t>
    </dgm:pt>
    <dgm:pt modelId="{35BE644C-A694-7445-AFFE-ED87D0EC6DA2}" type="sibTrans" cxnId="{03CE3C59-BA43-F444-9BC9-E4B04CA56B95}">
      <dgm:prSet/>
      <dgm:spPr/>
      <dgm:t>
        <a:bodyPr/>
        <a:lstStyle/>
        <a:p>
          <a:endParaRPr lang="en-US"/>
        </a:p>
      </dgm:t>
    </dgm:pt>
    <dgm:pt modelId="{3CB1BDF0-9544-C348-8DFC-EC6A0C69B41D}">
      <dgm:prSet custT="1"/>
      <dgm:spPr/>
      <dgm:t>
        <a:bodyPr/>
        <a:lstStyle/>
        <a:p>
          <a:r>
            <a:rPr lang="en-US" sz="1800" dirty="0"/>
            <a:t>We regularize the autoencoder using a sparsity constraint such that only a fraction of the nodes would have nonzero values, called active nodes.</a:t>
          </a:r>
        </a:p>
      </dgm:t>
    </dgm:pt>
    <dgm:pt modelId="{AB65F865-8800-4B46-AA1E-57FFFFE386D1}" type="parTrans" cxnId="{48373A89-878D-0C4B-91E1-C26A57C668B3}">
      <dgm:prSet/>
      <dgm:spPr/>
      <dgm:t>
        <a:bodyPr/>
        <a:lstStyle/>
        <a:p>
          <a:endParaRPr lang="en-US"/>
        </a:p>
      </dgm:t>
    </dgm:pt>
    <dgm:pt modelId="{524FC110-37EB-2848-9F13-F300ABBE5B35}" type="sibTrans" cxnId="{48373A89-878D-0C4B-91E1-C26A57C668B3}">
      <dgm:prSet/>
      <dgm:spPr/>
      <dgm:t>
        <a:bodyPr/>
        <a:lstStyle/>
        <a:p>
          <a:endParaRPr lang="en-US"/>
        </a:p>
      </dgm:t>
    </dgm:pt>
    <dgm:pt modelId="{CE0A2B5F-7E34-AA43-A6A7-1098EB08234F}">
      <dgm:prSet custT="1"/>
      <dgm:spPr/>
      <dgm:t>
        <a:bodyPr/>
        <a:lstStyle/>
        <a:p>
          <a:r>
            <a:rPr lang="en-US" sz="1800" dirty="0"/>
            <a:t>In particular, we add a penalty term to the loss function such that only a fraction of the nodes become active</a:t>
          </a:r>
        </a:p>
      </dgm:t>
    </dgm:pt>
    <dgm:pt modelId="{8ADDA8B0-EED2-1048-960A-B7880AE9C377}" type="parTrans" cxnId="{2FACAC08-BA9F-6C4A-AA8D-0FC18D3FAB1A}">
      <dgm:prSet/>
      <dgm:spPr/>
      <dgm:t>
        <a:bodyPr/>
        <a:lstStyle/>
        <a:p>
          <a:endParaRPr lang="en-US"/>
        </a:p>
      </dgm:t>
    </dgm:pt>
    <dgm:pt modelId="{6BD17ED7-8F3D-004D-B612-3308F1FEDC31}" type="sibTrans" cxnId="{2FACAC08-BA9F-6C4A-AA8D-0FC18D3FAB1A}">
      <dgm:prSet/>
      <dgm:spPr/>
      <dgm:t>
        <a:bodyPr/>
        <a:lstStyle/>
        <a:p>
          <a:endParaRPr lang="en-US"/>
        </a:p>
      </dgm:t>
    </dgm:pt>
    <dgm:pt modelId="{CAD4F3B8-458F-AC4A-ADF8-0F7A53DD4492}">
      <dgm:prSet custT="1"/>
      <dgm:spPr/>
      <dgm:t>
        <a:bodyPr/>
        <a:lstStyle/>
        <a:p>
          <a:r>
            <a:rPr lang="en-US" sz="1800" dirty="0"/>
            <a:t>This method works even if the code size is large, since only a small subset of the nodes will be active at any time</a:t>
          </a:r>
        </a:p>
      </dgm:t>
    </dgm:pt>
    <dgm:pt modelId="{C5787BDD-DD4F-2C46-BDA7-B0DD14BAA53C}" type="parTrans" cxnId="{15C31A68-2197-6749-AB79-2340254BE098}">
      <dgm:prSet/>
      <dgm:spPr/>
      <dgm:t>
        <a:bodyPr/>
        <a:lstStyle/>
        <a:p>
          <a:endParaRPr lang="en-US"/>
        </a:p>
      </dgm:t>
    </dgm:pt>
    <dgm:pt modelId="{581CF85F-7216-B141-91B3-14FBA43285CC}" type="sibTrans" cxnId="{15C31A68-2197-6749-AB79-2340254BE098}">
      <dgm:prSet/>
      <dgm:spPr/>
      <dgm:t>
        <a:bodyPr/>
        <a:lstStyle/>
        <a:p>
          <a:endParaRPr lang="en-US"/>
        </a:p>
      </dgm:t>
    </dgm:pt>
    <dgm:pt modelId="{D33DB72C-DDC6-4543-B8CB-B4DA485EC617}" type="pres">
      <dgm:prSet presAssocID="{12430CBB-5AC1-8B4F-BA26-4A9D400E0A4F}" presName="linear" presStyleCnt="0">
        <dgm:presLayoutVars>
          <dgm:animLvl val="lvl"/>
          <dgm:resizeHandles val="exact"/>
        </dgm:presLayoutVars>
      </dgm:prSet>
      <dgm:spPr/>
    </dgm:pt>
    <dgm:pt modelId="{3F869E4B-2D1E-EE45-8EC2-0A8C7227CA9D}" type="pres">
      <dgm:prSet presAssocID="{B0E46A21-6FE5-4547-9F4C-012A25A54BB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1A9FB1-00B9-704B-AB8C-D05A00AD137F}" type="pres">
      <dgm:prSet presAssocID="{5FE10B8F-2BF1-AD41-AAB8-298B8C02005C}" presName="spacer" presStyleCnt="0"/>
      <dgm:spPr/>
    </dgm:pt>
    <dgm:pt modelId="{192530E2-345F-DE44-A16E-F475F4813916}" type="pres">
      <dgm:prSet presAssocID="{F7168672-9389-FF43-AF19-864AD4A6B23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3C4E195-ECB0-D14C-AD9D-866245144C61}" type="pres">
      <dgm:prSet presAssocID="{35BE644C-A694-7445-AFFE-ED87D0EC6DA2}" presName="spacer" presStyleCnt="0"/>
      <dgm:spPr/>
    </dgm:pt>
    <dgm:pt modelId="{EF67F65B-3F61-2F49-AAB8-3EE58C99633D}" type="pres">
      <dgm:prSet presAssocID="{3CB1BDF0-9544-C348-8DFC-EC6A0C69B41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616DAE3-457C-E743-9F25-BF5B2868BE8F}" type="pres">
      <dgm:prSet presAssocID="{524FC110-37EB-2848-9F13-F300ABBE5B35}" presName="spacer" presStyleCnt="0"/>
      <dgm:spPr/>
    </dgm:pt>
    <dgm:pt modelId="{AD3F13B8-EF06-6248-897A-460FBBA03D2A}" type="pres">
      <dgm:prSet presAssocID="{CE0A2B5F-7E34-AA43-A6A7-1098EB0823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587D00D-C580-C648-8B6E-D105856345DA}" type="pres">
      <dgm:prSet presAssocID="{6BD17ED7-8F3D-004D-B612-3308F1FEDC31}" presName="spacer" presStyleCnt="0"/>
      <dgm:spPr/>
    </dgm:pt>
    <dgm:pt modelId="{96D2EA16-CF9E-4D40-A00A-E479038F66E9}" type="pres">
      <dgm:prSet presAssocID="{CAD4F3B8-458F-AC4A-ADF8-0F7A53DD44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FACAC08-BA9F-6C4A-AA8D-0FC18D3FAB1A}" srcId="{12430CBB-5AC1-8B4F-BA26-4A9D400E0A4F}" destId="{CE0A2B5F-7E34-AA43-A6A7-1098EB08234F}" srcOrd="3" destOrd="0" parTransId="{8ADDA8B0-EED2-1048-960A-B7880AE9C377}" sibTransId="{6BD17ED7-8F3D-004D-B612-3308F1FEDC31}"/>
    <dgm:cxn modelId="{A1A34741-A1C1-FE46-B851-1A05E7F23617}" type="presOf" srcId="{CAD4F3B8-458F-AC4A-ADF8-0F7A53DD4492}" destId="{96D2EA16-CF9E-4D40-A00A-E479038F66E9}" srcOrd="0" destOrd="0" presId="urn:microsoft.com/office/officeart/2005/8/layout/vList2"/>
    <dgm:cxn modelId="{15C31A68-2197-6749-AB79-2340254BE098}" srcId="{12430CBB-5AC1-8B4F-BA26-4A9D400E0A4F}" destId="{CAD4F3B8-458F-AC4A-ADF8-0F7A53DD4492}" srcOrd="4" destOrd="0" parTransId="{C5787BDD-DD4F-2C46-BDA7-B0DD14BAA53C}" sibTransId="{581CF85F-7216-B141-91B3-14FBA43285CC}"/>
    <dgm:cxn modelId="{03CE3C59-BA43-F444-9BC9-E4B04CA56B95}" srcId="{12430CBB-5AC1-8B4F-BA26-4A9D400E0A4F}" destId="{F7168672-9389-FF43-AF19-864AD4A6B234}" srcOrd="1" destOrd="0" parTransId="{3589151A-D106-2E4F-8C87-16275947D854}" sibTransId="{35BE644C-A694-7445-AFFE-ED87D0EC6DA2}"/>
    <dgm:cxn modelId="{48373A89-878D-0C4B-91E1-C26A57C668B3}" srcId="{12430CBB-5AC1-8B4F-BA26-4A9D400E0A4F}" destId="{3CB1BDF0-9544-C348-8DFC-EC6A0C69B41D}" srcOrd="2" destOrd="0" parTransId="{AB65F865-8800-4B46-AA1E-57FFFFE386D1}" sibTransId="{524FC110-37EB-2848-9F13-F300ABBE5B35}"/>
    <dgm:cxn modelId="{8CCEBD8B-F05C-2547-A36B-FA1D07F6BDD0}" type="presOf" srcId="{B0E46A21-6FE5-4547-9F4C-012A25A54BB4}" destId="{3F869E4B-2D1E-EE45-8EC2-0A8C7227CA9D}" srcOrd="0" destOrd="0" presId="urn:microsoft.com/office/officeart/2005/8/layout/vList2"/>
    <dgm:cxn modelId="{9DA1DBA2-D7F9-D84D-920B-CEB65CE8B495}" srcId="{12430CBB-5AC1-8B4F-BA26-4A9D400E0A4F}" destId="{B0E46A21-6FE5-4547-9F4C-012A25A54BB4}" srcOrd="0" destOrd="0" parTransId="{4210377F-58C9-D241-B0A6-DA924A00A2B5}" sibTransId="{5FE10B8F-2BF1-AD41-AAB8-298B8C02005C}"/>
    <dgm:cxn modelId="{36D7DAB7-FA97-2445-8AD8-12964B45751B}" type="presOf" srcId="{3CB1BDF0-9544-C348-8DFC-EC6A0C69B41D}" destId="{EF67F65B-3F61-2F49-AAB8-3EE58C99633D}" srcOrd="0" destOrd="0" presId="urn:microsoft.com/office/officeart/2005/8/layout/vList2"/>
    <dgm:cxn modelId="{12CD4CC8-5971-EA44-9F19-71DA3A3C7B16}" type="presOf" srcId="{12430CBB-5AC1-8B4F-BA26-4A9D400E0A4F}" destId="{D33DB72C-DDC6-4543-B8CB-B4DA485EC617}" srcOrd="0" destOrd="0" presId="urn:microsoft.com/office/officeart/2005/8/layout/vList2"/>
    <dgm:cxn modelId="{61588ED8-A2A9-2540-93B6-AB845A9C0E37}" type="presOf" srcId="{F7168672-9389-FF43-AF19-864AD4A6B234}" destId="{192530E2-345F-DE44-A16E-F475F4813916}" srcOrd="0" destOrd="0" presId="urn:microsoft.com/office/officeart/2005/8/layout/vList2"/>
    <dgm:cxn modelId="{D042DBF7-CEA0-D44B-BF6F-71371BC76CE5}" type="presOf" srcId="{CE0A2B5F-7E34-AA43-A6A7-1098EB08234F}" destId="{AD3F13B8-EF06-6248-897A-460FBBA03D2A}" srcOrd="0" destOrd="0" presId="urn:microsoft.com/office/officeart/2005/8/layout/vList2"/>
    <dgm:cxn modelId="{B050F3B0-DC76-1E46-A3C0-03C538FA68C6}" type="presParOf" srcId="{D33DB72C-DDC6-4543-B8CB-B4DA485EC617}" destId="{3F869E4B-2D1E-EE45-8EC2-0A8C7227CA9D}" srcOrd="0" destOrd="0" presId="urn:microsoft.com/office/officeart/2005/8/layout/vList2"/>
    <dgm:cxn modelId="{AA29C39D-2820-5246-9707-CD1B8CA3E746}" type="presParOf" srcId="{D33DB72C-DDC6-4543-B8CB-B4DA485EC617}" destId="{011A9FB1-00B9-704B-AB8C-D05A00AD137F}" srcOrd="1" destOrd="0" presId="urn:microsoft.com/office/officeart/2005/8/layout/vList2"/>
    <dgm:cxn modelId="{361E3574-669C-E941-A7C7-34A1150944A2}" type="presParOf" srcId="{D33DB72C-DDC6-4543-B8CB-B4DA485EC617}" destId="{192530E2-345F-DE44-A16E-F475F4813916}" srcOrd="2" destOrd="0" presId="urn:microsoft.com/office/officeart/2005/8/layout/vList2"/>
    <dgm:cxn modelId="{15A04F29-D4D2-0745-AA21-A221E3D0539C}" type="presParOf" srcId="{D33DB72C-DDC6-4543-B8CB-B4DA485EC617}" destId="{63C4E195-ECB0-D14C-AD9D-866245144C61}" srcOrd="3" destOrd="0" presId="urn:microsoft.com/office/officeart/2005/8/layout/vList2"/>
    <dgm:cxn modelId="{5A001653-8782-7C4C-8794-4A264E15B2A5}" type="presParOf" srcId="{D33DB72C-DDC6-4543-B8CB-B4DA485EC617}" destId="{EF67F65B-3F61-2F49-AAB8-3EE58C99633D}" srcOrd="4" destOrd="0" presId="urn:microsoft.com/office/officeart/2005/8/layout/vList2"/>
    <dgm:cxn modelId="{E22F3524-2AA5-7F45-837C-C3995EA1A047}" type="presParOf" srcId="{D33DB72C-DDC6-4543-B8CB-B4DA485EC617}" destId="{D616DAE3-457C-E743-9F25-BF5B2868BE8F}" srcOrd="5" destOrd="0" presId="urn:microsoft.com/office/officeart/2005/8/layout/vList2"/>
    <dgm:cxn modelId="{FA1A89C0-133E-9446-AB5F-86C50046F544}" type="presParOf" srcId="{D33DB72C-DDC6-4543-B8CB-B4DA485EC617}" destId="{AD3F13B8-EF06-6248-897A-460FBBA03D2A}" srcOrd="6" destOrd="0" presId="urn:microsoft.com/office/officeart/2005/8/layout/vList2"/>
    <dgm:cxn modelId="{9CCA5E61-95C3-714C-A9A2-3071B1388B33}" type="presParOf" srcId="{D33DB72C-DDC6-4543-B8CB-B4DA485EC617}" destId="{3587D00D-C580-C648-8B6E-D105856345DA}" srcOrd="7" destOrd="0" presId="urn:microsoft.com/office/officeart/2005/8/layout/vList2"/>
    <dgm:cxn modelId="{16910FB5-2290-2545-9D94-4EA6E9A0D21F}" type="presParOf" srcId="{D33DB72C-DDC6-4543-B8CB-B4DA485EC617}" destId="{96D2EA16-CF9E-4D40-A00A-E479038F66E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3941BF-D141-0746-A946-9272277B33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7C9357-7ABD-E143-ABB8-7CC62DE749C5}">
      <dgm:prSet custT="1"/>
      <dgm:spPr/>
      <dgm:t>
        <a:bodyPr/>
        <a:lstStyle/>
        <a:p>
          <a:r>
            <a:rPr lang="en-US" sz="1800" dirty="0"/>
            <a:t>A stacked autoencoder is a neural network consisting of multiple layers of sparse autoencoders in which the outputs of each layer is wired to the inputs of the successive layer</a:t>
          </a:r>
        </a:p>
      </dgm:t>
    </dgm:pt>
    <dgm:pt modelId="{07CCC56D-60A4-7047-908C-D246C071645A}" type="parTrans" cxnId="{C68C79AB-9FE3-B24E-995C-1244F54FA8A5}">
      <dgm:prSet/>
      <dgm:spPr/>
      <dgm:t>
        <a:bodyPr/>
        <a:lstStyle/>
        <a:p>
          <a:endParaRPr lang="en-US"/>
        </a:p>
      </dgm:t>
    </dgm:pt>
    <dgm:pt modelId="{7BBEC968-3B32-B24F-AF45-CB094C216BF6}" type="sibTrans" cxnId="{C68C79AB-9FE3-B24E-995C-1244F54FA8A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184F87A-8022-554D-9B2B-13304E320728}">
          <dgm:prSet custT="1"/>
          <dgm:spPr/>
          <dgm:t>
            <a:bodyPr/>
            <a:lstStyle/>
            <a:p>
              <a:r>
                <a:rPr lang="en-US" sz="1800"/>
                <a:t>Then the encoding step for the stacked autoencoder is given by running the encoding step of each layer in forward order: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</m:e>
                    <m: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sup>
                  </m:sSup>
                  <m:r>
                    <a:rPr lang="en-US" sz="1800" i="0"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𝑊</m:t>
                      </m:r>
                    </m:e>
                    <m: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sup>
                  </m:sSup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lang="en-US" sz="1800" i="1">
                          <a:latin typeface="Cambria Math" panose="02040503050406030204" pitchFamily="18" charset="0"/>
                        </a:rPr>
                        <m:t>𝑙</m:t>
                      </m:r>
                    </m:sup>
                  </m:sSup>
                  <m:r>
                    <a:rPr lang="en-US" sz="1800" i="0">
                      <a:latin typeface="Cambria Math" panose="02040503050406030204" pitchFamily="18" charset="0"/>
                    </a:rPr>
                    <m:t>+</m:t>
                  </m:r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sup>
                  </m:sSup>
                </m:oMath>
              </a14:m>
              <a:endParaRPr lang="en-US" sz="1800"/>
            </a:p>
          </dgm:t>
        </dgm:pt>
      </mc:Choice>
      <mc:Fallback xmlns="">
        <dgm:pt modelId="{C184F87A-8022-554D-9B2B-13304E320728}">
          <dgm:prSet custT="1"/>
          <dgm:spPr/>
          <dgm:t>
            <a:bodyPr/>
            <a:lstStyle/>
            <a:p>
              <a:r>
                <a:rPr lang="en-US" sz="1800"/>
                <a:t>Then the encoding step for the stacked autoencoder is given by running the encoding step of each layer in forward order: </a:t>
              </a:r>
              <a:r>
                <a:rPr lang="en-US" sz="1800" i="0"/>
                <a:t>𝑧^((𝑙+1) )=𝑊^((𝑙,1) ) 𝑎^𝑙+𝑏^((𝑙,1) )</a:t>
              </a:r>
              <a:endParaRPr lang="en-US" sz="1800"/>
            </a:p>
          </dgm:t>
        </dgm:pt>
      </mc:Fallback>
    </mc:AlternateContent>
    <dgm:pt modelId="{BC674266-47D1-F442-BBF9-50763DB380E3}" type="parTrans" cxnId="{315E8C20-0A94-044B-BD7E-05B569B840C2}">
      <dgm:prSet/>
      <dgm:spPr/>
      <dgm:t>
        <a:bodyPr/>
        <a:lstStyle/>
        <a:p>
          <a:endParaRPr lang="en-US"/>
        </a:p>
      </dgm:t>
    </dgm:pt>
    <dgm:pt modelId="{29B8C492-A7A2-6041-A47B-E670D4CDD5D3}" type="sibTrans" cxnId="{315E8C20-0A94-044B-BD7E-05B569B840C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21A514-703C-B045-98AB-DF86B910B110}">
          <dgm:prSet custT="1"/>
          <dgm:spPr/>
          <dgm:t>
            <a:bodyPr/>
            <a:lstStyle/>
            <a:p>
              <a:r>
                <a:rPr lang="en-US" sz="1800"/>
                <a:t>The decoding step is given by running the decoding stack of each autoencoder in reverse order: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</m:e>
                    <m: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sup>
                  </m:sSup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𝑊</m:t>
                      </m:r>
                    </m:e>
                    <m: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sup>
                  </m:sSup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lang="en-US" sz="1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  <m:r>
                    <a:rPr lang="en-US" sz="1800">
                      <a:latin typeface="Cambria Math" panose="02040503050406030204" pitchFamily="18" charset="0"/>
                    </a:rPr>
                    <m:t>+</m:t>
                  </m:r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sup>
                  </m:sSup>
                </m:oMath>
              </a14:m>
              <a:endParaRPr lang="en-US" sz="1800"/>
            </a:p>
          </dgm:t>
        </dgm:pt>
      </mc:Choice>
      <mc:Fallback xmlns="">
        <dgm:pt modelId="{9521A514-703C-B045-98AB-DF86B910B110}">
          <dgm:prSet custT="1"/>
          <dgm:spPr/>
          <dgm:t>
            <a:bodyPr/>
            <a:lstStyle/>
            <a:p>
              <a:r>
                <a:rPr lang="en-US" sz="1800"/>
                <a:t>The decoding step is given by running the decoding stack of each autoencoder in reverse order: </a:t>
              </a:r>
              <a:r>
                <a:rPr lang="en-US" sz="1800" i="0"/>
                <a:t>𝑧^((</a:t>
              </a:r>
              <a:r>
                <a:rPr lang="en-US" sz="1800" b="0" i="0"/>
                <a:t>𝑛+</a:t>
              </a:r>
              <a:r>
                <a:rPr lang="en-US" sz="1800" i="0"/>
                <a:t>𝑙+1) )=𝑊^((𝑛</a:t>
              </a:r>
              <a:r>
                <a:rPr lang="en-US" sz="1800" b="0" i="0"/>
                <a:t>−</a:t>
              </a:r>
              <a:r>
                <a:rPr lang="en-US" sz="1800" i="0"/>
                <a:t>𝑙</a:t>
              </a:r>
              <a:r>
                <a:rPr lang="en-US" sz="1800" b="0" i="0"/>
                <a:t>,2) ) </a:t>
              </a:r>
              <a:r>
                <a:rPr lang="en-US" sz="1800" i="0"/>
                <a:t>𝑎^(</a:t>
              </a:r>
              <a:r>
                <a:rPr lang="en-US" sz="1800" b="0" i="0"/>
                <a:t>(𝑛+</a:t>
              </a:r>
              <a:r>
                <a:rPr lang="en-US" sz="1800" i="0"/>
                <a:t>𝑙</a:t>
              </a:r>
              <a:r>
                <a:rPr lang="en-US" sz="1800" b="0" i="0"/>
                <a:t>))</a:t>
              </a:r>
              <a:r>
                <a:rPr lang="en-US" sz="1800" i="0"/>
                <a:t>+𝑏^((𝑛−𝑙,</a:t>
              </a:r>
              <a:r>
                <a:rPr lang="en-US" sz="1800" b="0" i="0"/>
                <a:t>2) )</a:t>
              </a:r>
              <a:endParaRPr lang="en-US" sz="1800"/>
            </a:p>
          </dgm:t>
        </dgm:pt>
      </mc:Fallback>
    </mc:AlternateContent>
    <dgm:pt modelId="{3C3F54C3-B718-A64E-BC53-20DA567C5CD7}" type="parTrans" cxnId="{E327DE05-5E6C-F541-8300-5CB586C6F641}">
      <dgm:prSet/>
      <dgm:spPr/>
      <dgm:t>
        <a:bodyPr/>
        <a:lstStyle/>
        <a:p>
          <a:endParaRPr lang="en-US"/>
        </a:p>
      </dgm:t>
    </dgm:pt>
    <dgm:pt modelId="{FE384871-A664-6645-920D-ECCFB4BE3D74}" type="sibTrans" cxnId="{E327DE05-5E6C-F541-8300-5CB586C6F641}">
      <dgm:prSet/>
      <dgm:spPr/>
      <dgm:t>
        <a:bodyPr/>
        <a:lstStyle/>
        <a:p>
          <a:endParaRPr lang="en-US"/>
        </a:p>
      </dgm:t>
    </dgm:pt>
    <dgm:pt modelId="{5FFED6F2-5B89-3442-AB7B-B284461F5099}" type="pres">
      <dgm:prSet presAssocID="{9F3941BF-D141-0746-A946-9272277B3389}" presName="linear" presStyleCnt="0">
        <dgm:presLayoutVars>
          <dgm:animLvl val="lvl"/>
          <dgm:resizeHandles val="exact"/>
        </dgm:presLayoutVars>
      </dgm:prSet>
      <dgm:spPr/>
    </dgm:pt>
    <dgm:pt modelId="{79019829-56B4-CC4E-B009-B3D4BB80C534}" type="pres">
      <dgm:prSet presAssocID="{227C9357-7ABD-E143-ABB8-7CC62DE749C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EDFD195-8D74-194D-814E-397B9C07B51B}" type="pres">
      <dgm:prSet presAssocID="{7BBEC968-3B32-B24F-AF45-CB094C216BF6}" presName="spacer" presStyleCnt="0"/>
      <dgm:spPr/>
    </dgm:pt>
    <dgm:pt modelId="{3988D59A-4CBE-B64D-A0E1-15B50B783AA4}" type="pres">
      <dgm:prSet presAssocID="{C184F87A-8022-554D-9B2B-13304E32072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B0427F-D75B-0946-8E24-8840ECB12DA6}" type="pres">
      <dgm:prSet presAssocID="{29B8C492-A7A2-6041-A47B-E670D4CDD5D3}" presName="spacer" presStyleCnt="0"/>
      <dgm:spPr/>
    </dgm:pt>
    <dgm:pt modelId="{CB72B2A9-A308-8341-B3FA-7C00590C07B1}" type="pres">
      <dgm:prSet presAssocID="{9521A514-703C-B045-98AB-DF86B910B1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27DE05-5E6C-F541-8300-5CB586C6F641}" srcId="{9F3941BF-D141-0746-A946-9272277B3389}" destId="{9521A514-703C-B045-98AB-DF86B910B110}" srcOrd="2" destOrd="0" parTransId="{3C3F54C3-B718-A64E-BC53-20DA567C5CD7}" sibTransId="{FE384871-A664-6645-920D-ECCFB4BE3D74}"/>
    <dgm:cxn modelId="{315E8C20-0A94-044B-BD7E-05B569B840C2}" srcId="{9F3941BF-D141-0746-A946-9272277B3389}" destId="{C184F87A-8022-554D-9B2B-13304E320728}" srcOrd="1" destOrd="0" parTransId="{BC674266-47D1-F442-BBF9-50763DB380E3}" sibTransId="{29B8C492-A7A2-6041-A47B-E670D4CDD5D3}"/>
    <dgm:cxn modelId="{3E25E13B-4D02-5649-B91A-EBAF6FC0BF28}" type="presOf" srcId="{227C9357-7ABD-E143-ABB8-7CC62DE749C5}" destId="{79019829-56B4-CC4E-B009-B3D4BB80C534}" srcOrd="0" destOrd="0" presId="urn:microsoft.com/office/officeart/2005/8/layout/vList2"/>
    <dgm:cxn modelId="{CA0B4E61-9E7D-B64A-B10B-4DC8114E5EF9}" type="presOf" srcId="{C184F87A-8022-554D-9B2B-13304E320728}" destId="{3988D59A-4CBE-B64D-A0E1-15B50B783AA4}" srcOrd="0" destOrd="0" presId="urn:microsoft.com/office/officeart/2005/8/layout/vList2"/>
    <dgm:cxn modelId="{21EA7D58-A691-BE4C-A17B-F22EA9E5857D}" type="presOf" srcId="{9521A514-703C-B045-98AB-DF86B910B110}" destId="{CB72B2A9-A308-8341-B3FA-7C00590C07B1}" srcOrd="0" destOrd="0" presId="urn:microsoft.com/office/officeart/2005/8/layout/vList2"/>
    <dgm:cxn modelId="{C68C79AB-9FE3-B24E-995C-1244F54FA8A5}" srcId="{9F3941BF-D141-0746-A946-9272277B3389}" destId="{227C9357-7ABD-E143-ABB8-7CC62DE749C5}" srcOrd="0" destOrd="0" parTransId="{07CCC56D-60A4-7047-908C-D246C071645A}" sibTransId="{7BBEC968-3B32-B24F-AF45-CB094C216BF6}"/>
    <dgm:cxn modelId="{5046E2B6-CB09-954D-8A81-41A9345453FD}" type="presOf" srcId="{9F3941BF-D141-0746-A946-9272277B3389}" destId="{5FFED6F2-5B89-3442-AB7B-B284461F5099}" srcOrd="0" destOrd="0" presId="urn:microsoft.com/office/officeart/2005/8/layout/vList2"/>
    <dgm:cxn modelId="{D7036DD3-7DFC-C148-8F23-AB6269F9B7DF}" type="presParOf" srcId="{5FFED6F2-5B89-3442-AB7B-B284461F5099}" destId="{79019829-56B4-CC4E-B009-B3D4BB80C534}" srcOrd="0" destOrd="0" presId="urn:microsoft.com/office/officeart/2005/8/layout/vList2"/>
    <dgm:cxn modelId="{095F6CAA-84C8-614E-BA54-ECF1D715F01C}" type="presParOf" srcId="{5FFED6F2-5B89-3442-AB7B-B284461F5099}" destId="{0EDFD195-8D74-194D-814E-397B9C07B51B}" srcOrd="1" destOrd="0" presId="urn:microsoft.com/office/officeart/2005/8/layout/vList2"/>
    <dgm:cxn modelId="{295AC380-0DF6-5540-B2DA-1DF78E223DFF}" type="presParOf" srcId="{5FFED6F2-5B89-3442-AB7B-B284461F5099}" destId="{3988D59A-4CBE-B64D-A0E1-15B50B783AA4}" srcOrd="2" destOrd="0" presId="urn:microsoft.com/office/officeart/2005/8/layout/vList2"/>
    <dgm:cxn modelId="{1D35BDD5-B4D5-ED40-8390-7AC84DE5EE83}" type="presParOf" srcId="{5FFED6F2-5B89-3442-AB7B-B284461F5099}" destId="{5AB0427F-D75B-0946-8E24-8840ECB12DA6}" srcOrd="3" destOrd="0" presId="urn:microsoft.com/office/officeart/2005/8/layout/vList2"/>
    <dgm:cxn modelId="{89D53ACB-E26D-244F-B619-E81512391621}" type="presParOf" srcId="{5FFED6F2-5B89-3442-AB7B-B284461F5099}" destId="{CB72B2A9-A308-8341-B3FA-7C00590C07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3941BF-D141-0746-A946-9272277B33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7C9357-7ABD-E143-ABB8-7CC62DE749C5}">
      <dgm:prSet custT="1"/>
      <dgm:spPr/>
      <dgm:t>
        <a:bodyPr/>
        <a:lstStyle/>
        <a:p>
          <a:r>
            <a:rPr lang="en-US" sz="1800" dirty="0"/>
            <a:t>A stacked autoencoder is a neural network consisting of multiple layers of sparse autoencoders in which the outputs of each layer is wired to the inputs of the successive layer</a:t>
          </a:r>
        </a:p>
      </dgm:t>
    </dgm:pt>
    <dgm:pt modelId="{07CCC56D-60A4-7047-908C-D246C071645A}" type="parTrans" cxnId="{C68C79AB-9FE3-B24E-995C-1244F54FA8A5}">
      <dgm:prSet/>
      <dgm:spPr/>
      <dgm:t>
        <a:bodyPr/>
        <a:lstStyle/>
        <a:p>
          <a:endParaRPr lang="en-US"/>
        </a:p>
      </dgm:t>
    </dgm:pt>
    <dgm:pt modelId="{7BBEC968-3B32-B24F-AF45-CB094C216BF6}" type="sibTrans" cxnId="{C68C79AB-9FE3-B24E-995C-1244F54FA8A5}">
      <dgm:prSet/>
      <dgm:spPr/>
      <dgm:t>
        <a:bodyPr/>
        <a:lstStyle/>
        <a:p>
          <a:endParaRPr lang="en-US"/>
        </a:p>
      </dgm:t>
    </dgm:pt>
    <dgm:pt modelId="{C184F87A-8022-554D-9B2B-13304E320728}">
      <dgm:prSet custT="1"/>
      <dgm:spPr>
        <a:blipFill>
          <a:blip xmlns:r="http://schemas.openxmlformats.org/officeDocument/2006/relationships" r:embed="rId1"/>
          <a:stretch>
            <a:fillRect l="-304" b="-7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C674266-47D1-F442-BBF9-50763DB380E3}" type="parTrans" cxnId="{315E8C20-0A94-044B-BD7E-05B569B840C2}">
      <dgm:prSet/>
      <dgm:spPr/>
      <dgm:t>
        <a:bodyPr/>
        <a:lstStyle/>
        <a:p>
          <a:endParaRPr lang="en-US"/>
        </a:p>
      </dgm:t>
    </dgm:pt>
    <dgm:pt modelId="{29B8C492-A7A2-6041-A47B-E670D4CDD5D3}" type="sibTrans" cxnId="{315E8C20-0A94-044B-BD7E-05B569B840C2}">
      <dgm:prSet/>
      <dgm:spPr/>
      <dgm:t>
        <a:bodyPr/>
        <a:lstStyle/>
        <a:p>
          <a:endParaRPr lang="en-US"/>
        </a:p>
      </dgm:t>
    </dgm:pt>
    <dgm:pt modelId="{9521A514-703C-B045-98AB-DF86B910B110}">
      <dgm:prSet custT="1"/>
      <dgm:spPr>
        <a:blipFill>
          <a:blip xmlns:r="http://schemas.openxmlformats.org/officeDocument/2006/relationships" r:embed="rId2"/>
          <a:stretch>
            <a:fillRect l="-304" b="-52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3F54C3-B718-A64E-BC53-20DA567C5CD7}" type="parTrans" cxnId="{E327DE05-5E6C-F541-8300-5CB586C6F641}">
      <dgm:prSet/>
      <dgm:spPr/>
      <dgm:t>
        <a:bodyPr/>
        <a:lstStyle/>
        <a:p>
          <a:endParaRPr lang="en-US"/>
        </a:p>
      </dgm:t>
    </dgm:pt>
    <dgm:pt modelId="{FE384871-A664-6645-920D-ECCFB4BE3D74}" type="sibTrans" cxnId="{E327DE05-5E6C-F541-8300-5CB586C6F641}">
      <dgm:prSet/>
      <dgm:spPr/>
      <dgm:t>
        <a:bodyPr/>
        <a:lstStyle/>
        <a:p>
          <a:endParaRPr lang="en-US"/>
        </a:p>
      </dgm:t>
    </dgm:pt>
    <dgm:pt modelId="{5FFED6F2-5B89-3442-AB7B-B284461F5099}" type="pres">
      <dgm:prSet presAssocID="{9F3941BF-D141-0746-A946-9272277B3389}" presName="linear" presStyleCnt="0">
        <dgm:presLayoutVars>
          <dgm:animLvl val="lvl"/>
          <dgm:resizeHandles val="exact"/>
        </dgm:presLayoutVars>
      </dgm:prSet>
      <dgm:spPr/>
    </dgm:pt>
    <dgm:pt modelId="{79019829-56B4-CC4E-B009-B3D4BB80C534}" type="pres">
      <dgm:prSet presAssocID="{227C9357-7ABD-E143-ABB8-7CC62DE749C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EDFD195-8D74-194D-814E-397B9C07B51B}" type="pres">
      <dgm:prSet presAssocID="{7BBEC968-3B32-B24F-AF45-CB094C216BF6}" presName="spacer" presStyleCnt="0"/>
      <dgm:spPr/>
    </dgm:pt>
    <dgm:pt modelId="{3988D59A-4CBE-B64D-A0E1-15B50B783AA4}" type="pres">
      <dgm:prSet presAssocID="{C184F87A-8022-554D-9B2B-13304E32072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B0427F-D75B-0946-8E24-8840ECB12DA6}" type="pres">
      <dgm:prSet presAssocID="{29B8C492-A7A2-6041-A47B-E670D4CDD5D3}" presName="spacer" presStyleCnt="0"/>
      <dgm:spPr/>
    </dgm:pt>
    <dgm:pt modelId="{CB72B2A9-A308-8341-B3FA-7C00590C07B1}" type="pres">
      <dgm:prSet presAssocID="{9521A514-703C-B045-98AB-DF86B910B1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27DE05-5E6C-F541-8300-5CB586C6F641}" srcId="{9F3941BF-D141-0746-A946-9272277B3389}" destId="{9521A514-703C-B045-98AB-DF86B910B110}" srcOrd="2" destOrd="0" parTransId="{3C3F54C3-B718-A64E-BC53-20DA567C5CD7}" sibTransId="{FE384871-A664-6645-920D-ECCFB4BE3D74}"/>
    <dgm:cxn modelId="{315E8C20-0A94-044B-BD7E-05B569B840C2}" srcId="{9F3941BF-D141-0746-A946-9272277B3389}" destId="{C184F87A-8022-554D-9B2B-13304E320728}" srcOrd="1" destOrd="0" parTransId="{BC674266-47D1-F442-BBF9-50763DB380E3}" sibTransId="{29B8C492-A7A2-6041-A47B-E670D4CDD5D3}"/>
    <dgm:cxn modelId="{3E25E13B-4D02-5649-B91A-EBAF6FC0BF28}" type="presOf" srcId="{227C9357-7ABD-E143-ABB8-7CC62DE749C5}" destId="{79019829-56B4-CC4E-B009-B3D4BB80C534}" srcOrd="0" destOrd="0" presId="urn:microsoft.com/office/officeart/2005/8/layout/vList2"/>
    <dgm:cxn modelId="{21EA7D58-A691-BE4C-A17B-F22EA9E5857D}" type="presOf" srcId="{9521A514-703C-B045-98AB-DF86B910B110}" destId="{CB72B2A9-A308-8341-B3FA-7C00590C07B1}" srcOrd="0" destOrd="0" presId="urn:microsoft.com/office/officeart/2005/8/layout/vList2"/>
    <dgm:cxn modelId="{CA0B4E61-9E7D-B64A-B10B-4DC8114E5EF9}" type="presOf" srcId="{C184F87A-8022-554D-9B2B-13304E320728}" destId="{3988D59A-4CBE-B64D-A0E1-15B50B783AA4}" srcOrd="0" destOrd="0" presId="urn:microsoft.com/office/officeart/2005/8/layout/vList2"/>
    <dgm:cxn modelId="{C68C79AB-9FE3-B24E-995C-1244F54FA8A5}" srcId="{9F3941BF-D141-0746-A946-9272277B3389}" destId="{227C9357-7ABD-E143-ABB8-7CC62DE749C5}" srcOrd="0" destOrd="0" parTransId="{07CCC56D-60A4-7047-908C-D246C071645A}" sibTransId="{7BBEC968-3B32-B24F-AF45-CB094C216BF6}"/>
    <dgm:cxn modelId="{5046E2B6-CB09-954D-8A81-41A9345453FD}" type="presOf" srcId="{9F3941BF-D141-0746-A946-9272277B3389}" destId="{5FFED6F2-5B89-3442-AB7B-B284461F5099}" srcOrd="0" destOrd="0" presId="urn:microsoft.com/office/officeart/2005/8/layout/vList2"/>
    <dgm:cxn modelId="{D7036DD3-7DFC-C148-8F23-AB6269F9B7DF}" type="presParOf" srcId="{5FFED6F2-5B89-3442-AB7B-B284461F5099}" destId="{79019829-56B4-CC4E-B009-B3D4BB80C534}" srcOrd="0" destOrd="0" presId="urn:microsoft.com/office/officeart/2005/8/layout/vList2"/>
    <dgm:cxn modelId="{095F6CAA-84C8-614E-BA54-ECF1D715F01C}" type="presParOf" srcId="{5FFED6F2-5B89-3442-AB7B-B284461F5099}" destId="{0EDFD195-8D74-194D-814E-397B9C07B51B}" srcOrd="1" destOrd="0" presId="urn:microsoft.com/office/officeart/2005/8/layout/vList2"/>
    <dgm:cxn modelId="{295AC380-0DF6-5540-B2DA-1DF78E223DFF}" type="presParOf" srcId="{5FFED6F2-5B89-3442-AB7B-B284461F5099}" destId="{3988D59A-4CBE-B64D-A0E1-15B50B783AA4}" srcOrd="2" destOrd="0" presId="urn:microsoft.com/office/officeart/2005/8/layout/vList2"/>
    <dgm:cxn modelId="{1D35BDD5-B4D5-ED40-8390-7AC84DE5EE83}" type="presParOf" srcId="{5FFED6F2-5B89-3442-AB7B-B284461F5099}" destId="{5AB0427F-D75B-0946-8E24-8840ECB12DA6}" srcOrd="3" destOrd="0" presId="urn:microsoft.com/office/officeart/2005/8/layout/vList2"/>
    <dgm:cxn modelId="{89D53ACB-E26D-244F-B619-E81512391621}" type="presParOf" srcId="{5FFED6F2-5B89-3442-AB7B-B284461F5099}" destId="{CB72B2A9-A308-8341-B3FA-7C00590C07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19940-A677-FD42-8CE8-F424B9055478}">
      <dsp:nvSpPr>
        <dsp:cNvPr id="0" name=""/>
        <dsp:cNvSpPr/>
      </dsp:nvSpPr>
      <dsp:spPr>
        <a:xfrm>
          <a:off x="0" y="0"/>
          <a:ext cx="7696200" cy="5083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Both the encoder and decoder are fully-connected feedforward neural networks</a:t>
          </a:r>
        </a:p>
      </dsp:txBody>
      <dsp:txXfrm>
        <a:off x="24815" y="24815"/>
        <a:ext cx="7646570" cy="458705"/>
      </dsp:txXfrm>
    </dsp:sp>
    <dsp:sp modelId="{1BE98946-8C59-C946-BB5B-1437370888F8}">
      <dsp:nvSpPr>
        <dsp:cNvPr id="0" name=""/>
        <dsp:cNvSpPr/>
      </dsp:nvSpPr>
      <dsp:spPr>
        <a:xfrm>
          <a:off x="0" y="519949"/>
          <a:ext cx="7696200" cy="5083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Hidden Layer is a single layer of an ANN with the dimensionality of our choice</a:t>
          </a:r>
        </a:p>
      </dsp:txBody>
      <dsp:txXfrm>
        <a:off x="24815" y="544764"/>
        <a:ext cx="7646570" cy="458705"/>
      </dsp:txXfrm>
    </dsp:sp>
    <dsp:sp modelId="{A6DECE76-61F7-F24A-8989-54488E28A4E7}">
      <dsp:nvSpPr>
        <dsp:cNvPr id="0" name=""/>
        <dsp:cNvSpPr/>
      </dsp:nvSpPr>
      <dsp:spPr>
        <a:xfrm>
          <a:off x="0" y="1038493"/>
          <a:ext cx="7696200" cy="5083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number of nodes in the Hidden layer(code size) is a hyperparameter that we set before training the autoencoder</a:t>
          </a:r>
        </a:p>
      </dsp:txBody>
      <dsp:txXfrm>
        <a:off x="24815" y="1063308"/>
        <a:ext cx="7646570" cy="458705"/>
      </dsp:txXfrm>
    </dsp:sp>
    <dsp:sp modelId="{8020FAD0-4D9B-164D-9BB8-E21F30CB1276}">
      <dsp:nvSpPr>
        <dsp:cNvPr id="0" name=""/>
        <dsp:cNvSpPr/>
      </dsp:nvSpPr>
      <dsp:spPr>
        <a:xfrm>
          <a:off x="0" y="1557038"/>
          <a:ext cx="7696200" cy="5083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Note that the decoder architecture is the mirror image of the encoder</a:t>
          </a:r>
        </a:p>
      </dsp:txBody>
      <dsp:txXfrm>
        <a:off x="24815" y="1581853"/>
        <a:ext cx="7646570" cy="458705"/>
      </dsp:txXfrm>
    </dsp:sp>
    <dsp:sp modelId="{08B84F5F-DD22-3A40-81E0-D5F222417513}">
      <dsp:nvSpPr>
        <dsp:cNvPr id="0" name=""/>
        <dsp:cNvSpPr/>
      </dsp:nvSpPr>
      <dsp:spPr>
        <a:xfrm>
          <a:off x="0" y="2075582"/>
          <a:ext cx="7696200" cy="5083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only requirement is the dimensionality of the input and output needs to be the same</a:t>
          </a:r>
        </a:p>
      </dsp:txBody>
      <dsp:txXfrm>
        <a:off x="24815" y="2100397"/>
        <a:ext cx="7646570" cy="458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0B0C9-9305-8340-A251-B2D13541EF04}">
      <dsp:nvSpPr>
        <dsp:cNvPr id="0" name=""/>
        <dsp:cNvSpPr/>
      </dsp:nvSpPr>
      <dsp:spPr>
        <a:xfrm>
          <a:off x="0" y="1204"/>
          <a:ext cx="7924800" cy="944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There is another way to force the autoencoder to learn useful features, which is adding random noise to its inputs and making it recover the original noise-free data</a:t>
          </a:r>
        </a:p>
      </dsp:txBody>
      <dsp:txXfrm>
        <a:off x="46097" y="47301"/>
        <a:ext cx="7832606" cy="852101"/>
      </dsp:txXfrm>
    </dsp:sp>
    <dsp:sp modelId="{40690396-834A-DC4D-B7C6-30D4D4981135}">
      <dsp:nvSpPr>
        <dsp:cNvPr id="0" name=""/>
        <dsp:cNvSpPr/>
      </dsp:nvSpPr>
      <dsp:spPr>
        <a:xfrm>
          <a:off x="0" y="959013"/>
          <a:ext cx="7924800" cy="944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This way the autoencoder can’t simply copy the input to its output because the input also contains random noise</a:t>
          </a:r>
        </a:p>
      </dsp:txBody>
      <dsp:txXfrm>
        <a:off x="46097" y="1005110"/>
        <a:ext cx="7832606" cy="852101"/>
      </dsp:txXfrm>
    </dsp:sp>
    <dsp:sp modelId="{9C2F0D38-043D-2146-9E4F-7EB424BAD770}">
      <dsp:nvSpPr>
        <dsp:cNvPr id="0" name=""/>
        <dsp:cNvSpPr/>
      </dsp:nvSpPr>
      <dsp:spPr>
        <a:xfrm>
          <a:off x="0" y="1916822"/>
          <a:ext cx="7924800" cy="944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are asking it to subtract the noise and produce the underlying meaningful data</a:t>
          </a:r>
        </a:p>
      </dsp:txBody>
      <dsp:txXfrm>
        <a:off x="46097" y="1962919"/>
        <a:ext cx="7832606" cy="852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69E4B-2D1E-EE45-8EC2-0A8C7227CA9D}">
      <dsp:nvSpPr>
        <dsp:cNvPr id="0" name=""/>
        <dsp:cNvSpPr/>
      </dsp:nvSpPr>
      <dsp:spPr>
        <a:xfrm>
          <a:off x="0" y="219"/>
          <a:ext cx="8200465" cy="5647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an autoencoder which has a sparsity penalty in the training loss in addition to the reconstruction error</a:t>
          </a:r>
        </a:p>
      </dsp:txBody>
      <dsp:txXfrm>
        <a:off x="27569" y="27788"/>
        <a:ext cx="8145327" cy="509624"/>
      </dsp:txXfrm>
    </dsp:sp>
    <dsp:sp modelId="{192530E2-345F-DE44-A16E-F475F4813916}">
      <dsp:nvSpPr>
        <dsp:cNvPr id="0" name=""/>
        <dsp:cNvSpPr/>
      </dsp:nvSpPr>
      <dsp:spPr>
        <a:xfrm>
          <a:off x="0" y="576330"/>
          <a:ext cx="8200465" cy="5647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They are usually being used for tasks such as classification </a:t>
          </a:r>
        </a:p>
      </dsp:txBody>
      <dsp:txXfrm>
        <a:off x="27569" y="603899"/>
        <a:ext cx="8145327" cy="509624"/>
      </dsp:txXfrm>
    </dsp:sp>
    <dsp:sp modelId="{EF67F65B-3F61-2F49-AAB8-3EE58C99633D}">
      <dsp:nvSpPr>
        <dsp:cNvPr id="0" name=""/>
        <dsp:cNvSpPr/>
      </dsp:nvSpPr>
      <dsp:spPr>
        <a:xfrm>
          <a:off x="0" y="1152440"/>
          <a:ext cx="8200465" cy="5647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regularize the autoencoder using a sparsity constraint such that only a fraction of the nodes would have nonzero values, called active nodes.</a:t>
          </a:r>
        </a:p>
      </dsp:txBody>
      <dsp:txXfrm>
        <a:off x="27569" y="1180009"/>
        <a:ext cx="8145327" cy="509624"/>
      </dsp:txXfrm>
    </dsp:sp>
    <dsp:sp modelId="{AD3F13B8-EF06-6248-897A-460FBBA03D2A}">
      <dsp:nvSpPr>
        <dsp:cNvPr id="0" name=""/>
        <dsp:cNvSpPr/>
      </dsp:nvSpPr>
      <dsp:spPr>
        <a:xfrm>
          <a:off x="0" y="1728551"/>
          <a:ext cx="8200465" cy="5647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 particular, we add a penalty term to the loss function such that only a fraction of the nodes become active</a:t>
          </a:r>
        </a:p>
      </dsp:txBody>
      <dsp:txXfrm>
        <a:off x="27569" y="1756120"/>
        <a:ext cx="8145327" cy="509624"/>
      </dsp:txXfrm>
    </dsp:sp>
    <dsp:sp modelId="{96D2EA16-CF9E-4D40-A00A-E479038F66E9}">
      <dsp:nvSpPr>
        <dsp:cNvPr id="0" name=""/>
        <dsp:cNvSpPr/>
      </dsp:nvSpPr>
      <dsp:spPr>
        <a:xfrm>
          <a:off x="0" y="2304662"/>
          <a:ext cx="8200465" cy="5647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method works even if the code size is large, since only a small subset of the nodes will be active at any time</a:t>
          </a:r>
        </a:p>
      </dsp:txBody>
      <dsp:txXfrm>
        <a:off x="27569" y="2332231"/>
        <a:ext cx="8145327" cy="509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19829-56B4-CC4E-B009-B3D4BB80C534}">
      <dsp:nvSpPr>
        <dsp:cNvPr id="0" name=""/>
        <dsp:cNvSpPr/>
      </dsp:nvSpPr>
      <dsp:spPr>
        <a:xfrm>
          <a:off x="0" y="811"/>
          <a:ext cx="8305800" cy="679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stacked autoencoder is a neural network consisting of multiple layers of sparse autoencoders in which the outputs of each layer is wired to the inputs of the successive layer</a:t>
          </a:r>
        </a:p>
      </dsp:txBody>
      <dsp:txXfrm>
        <a:off x="33171" y="33982"/>
        <a:ext cx="8239458" cy="613172"/>
      </dsp:txXfrm>
    </dsp:sp>
    <dsp:sp modelId="{3988D59A-4CBE-B64D-A0E1-15B50B783AA4}">
      <dsp:nvSpPr>
        <dsp:cNvPr id="0" name=""/>
        <dsp:cNvSpPr/>
      </dsp:nvSpPr>
      <dsp:spPr>
        <a:xfrm>
          <a:off x="0" y="694500"/>
          <a:ext cx="8305800" cy="679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Then the encoding step for the stacked autoencoder is given by running the encoding step of each layer in forward order: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𝑧</m:t>
                  </m:r>
                </m:e>
                <m:sup>
                  <m:d>
                    <m:d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i="0" kern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0" kern="1200"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sup>
              </m:sSup>
              <m:r>
                <a:rPr lang="en-US" sz="1800" i="0" kern="120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𝑊</m:t>
                  </m:r>
                </m:e>
                <m:sup>
                  <m:d>
                    <m:d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i="0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0" kern="1200"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sup>
              </m:sSup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p>
                  <m:r>
                    <a:rPr lang="en-US" sz="1800" i="1" kern="1200">
                      <a:latin typeface="Cambria Math" panose="02040503050406030204" pitchFamily="18" charset="0"/>
                    </a:rPr>
                    <m:t>𝑙</m:t>
                  </m:r>
                </m:sup>
              </m:sSup>
              <m:r>
                <a:rPr lang="en-US" sz="1800" i="0" kern="1200">
                  <a:latin typeface="Cambria Math" panose="02040503050406030204" pitchFamily="18" charset="0"/>
                </a:rPr>
                <m:t>+</m:t>
              </m:r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p>
                  <m:d>
                    <m:d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i="0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0" kern="1200"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sup>
              </m:sSup>
            </m:oMath>
          </a14:m>
          <a:endParaRPr lang="en-US" sz="1800" kern="1200"/>
        </a:p>
      </dsp:txBody>
      <dsp:txXfrm>
        <a:off x="33171" y="727671"/>
        <a:ext cx="8239458" cy="613172"/>
      </dsp:txXfrm>
    </dsp:sp>
    <dsp:sp modelId="{CB72B2A9-A308-8341-B3FA-7C00590C07B1}">
      <dsp:nvSpPr>
        <dsp:cNvPr id="0" name=""/>
        <dsp:cNvSpPr/>
      </dsp:nvSpPr>
      <dsp:spPr>
        <a:xfrm>
          <a:off x="0" y="1388189"/>
          <a:ext cx="8305800" cy="679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decoding step is given by running the decoding stack of each autoencoder in reverse order: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𝑧</m:t>
                  </m:r>
                </m:e>
                <m:sup>
                  <m:d>
                    <m:d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kern="12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kern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kern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kern="1200">
                          <a:latin typeface="Cambria Math" panose="02040503050406030204" pitchFamily="18" charset="0"/>
                        </a:rPr>
                        <m:t>1</m:t>
                      </m:r>
                    </m:e>
                  </m:d>
                </m:sup>
              </m:sSup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𝑊</m:t>
                  </m:r>
                </m:e>
                <m:sup>
                  <m:d>
                    <m:d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0" kern="1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b="0" i="0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0" kern="1200">
                          <a:latin typeface="Cambria Math" panose="02040503050406030204" pitchFamily="18" charset="0"/>
                        </a:rPr>
                        <m:t>2</m:t>
                      </m:r>
                    </m:e>
                  </m:d>
                </m:sup>
              </m:sSup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p>
                  <m:r>
                    <a:rPr lang="en-US" sz="1800" b="0" i="1" kern="1200">
                      <a:latin typeface="Cambria Math" panose="02040503050406030204" pitchFamily="18" charset="0"/>
                    </a:rPr>
                    <m:t>(</m:t>
                  </m:r>
                  <m:r>
                    <a:rPr lang="en-US" sz="1800" b="0" i="1" kern="1200">
                      <a:latin typeface="Cambria Math" panose="02040503050406030204" pitchFamily="18" charset="0"/>
                    </a:rPr>
                    <m:t>𝑛</m:t>
                  </m:r>
                  <m:r>
                    <a:rPr lang="en-US" sz="1800" b="0" i="1" kern="120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𝑙</m:t>
                  </m:r>
                  <m:r>
                    <a:rPr lang="en-US" sz="1800" b="0" i="1" kern="1200">
                      <a:latin typeface="Cambria Math" panose="02040503050406030204" pitchFamily="18" charset="0"/>
                    </a:rPr>
                    <m:t>)</m:t>
                  </m:r>
                </m:sup>
              </m:sSup>
              <m:r>
                <a:rPr lang="en-US" sz="1800" kern="1200">
                  <a:latin typeface="Cambria Math" panose="02040503050406030204" pitchFamily="18" charset="0"/>
                </a:rPr>
                <m:t>+</m:t>
              </m:r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p>
                  <m:d>
                    <m:d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kern="1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0" kern="1200">
                          <a:latin typeface="Cambria Math" panose="02040503050406030204" pitchFamily="18" charset="0"/>
                        </a:rPr>
                        <m:t>2</m:t>
                      </m:r>
                    </m:e>
                  </m:d>
                </m:sup>
              </m:sSup>
            </m:oMath>
          </a14:m>
          <a:endParaRPr lang="en-US" sz="1800" kern="1200"/>
        </a:p>
      </dsp:txBody>
      <dsp:txXfrm>
        <a:off x="33171" y="1421360"/>
        <a:ext cx="8239458" cy="613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33479-7396-41A5-8BCC-FABEA6FE481F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88F25-40DD-4D19-B84B-E8D51269FC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3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76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51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a59490ca8_10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4a59490ca8_1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69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806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Autoencoders can be used to perform a principal component analysis, which allows us to reduce the dimensionality of our data.</a:t>
            </a:r>
          </a:p>
          <a:p>
            <a:r>
              <a:rPr lang="en-US" dirty="0"/>
              <a:t>Keep in mind, we are not simply choosing 2 of the previous 3, but instead constructing 2 new features from the 3.</a:t>
            </a:r>
          </a:p>
          <a:p>
            <a:r>
              <a:rPr lang="en-US" dirty="0"/>
              <a:t>We achieve this effect by using a linear autoencoder.</a:t>
            </a:r>
          </a:p>
          <a:p>
            <a:r>
              <a:rPr lang="en-US" dirty="0"/>
              <a:t>Linear autoencoders perform the linear transformations by only using the weights and bias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5198-EBD4-45AC-82FF-57AAC1BC22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8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02A18-3428-4ECA-9749-66176DDD72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0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a59490ca8_1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encoder network </a:t>
            </a: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formulates probability distribution for each latent attribute and</a:t>
            </a:r>
            <a:endParaRPr/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decoder network </a:t>
            </a: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then subsequently samples from the learnt latent attributes and attempts to recreate the original input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9" name="Google Shape;279;g4a59490ca8_1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42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a59490ca8_10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4a59490ca8_1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82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999402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576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21185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40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0323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3192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2599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8825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6686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0534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67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3492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5840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learn/v4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remyjordan.me/autoencoder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towardsdatascience.com/applied-deep-learning-part-3-autoencoders-1c083af4d798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udemy.com/deeplearning/learn/v4/overview" TargetMode="Externa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machinelearninguru.com/deep_learning/tensorflow/neural_networks/autoencoder/autoencoder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566253517307844" TargetMode="External"/><Relationship Id="rId2" Type="http://schemas.openxmlformats.org/officeDocument/2006/relationships/hyperlink" Target="http://machinelearninguru.com/deep_learning/tensorflow/neural_networks/autoencoder/autoencod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autoencoders.html" TargetMode="External"/><Relationship Id="rId2" Type="http://schemas.openxmlformats.org/officeDocument/2006/relationships/hyperlink" Target="https://towardsdatascience.com/applied-deep-learning-part-3-autoencoders-1c083af4d79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oencoder#Variations" TargetMode="External"/><Relationship Id="rId2" Type="http://schemas.openxmlformats.org/officeDocument/2006/relationships/hyperlink" Target="http://machinelearninguru.com/deep_learning/tensorflow/neural_networks/autoencoder/autoencoder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applied-deep-learning-part-3-autoencoders-1c083af4d79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learn/v4/over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toronto.edu/~urtasun/courses/CSC411/14_pca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deeplearning/learn/v4/over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towardsdatascience.com/applied-deep-learning-part-3-autoencoders-1c083af4d798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://machinelearninguru.com/deep_learning/tensorflow/neural_networks/autoencoder/autoencoder.html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ericlwilkinson.com/blog/2014/11/19/deep-learning-sparse-autoencoder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hyperlink" Target="http://ufldl.stanford.edu/wiki/index.php/Stacked_Autoencoders" TargetMode="Externa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aan.io/what-is-variational-autoencoder-vae-tutorial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ncbi.nlm.nih.gov/pubmed/28846608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lyticsvidhya.com/blog/2017/06/word-embeddings-count-word2veec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keras.io/building-autoencoders-in-keras.html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walkthrough-of-convolutional-neural-network-7f474f91d7bd" TargetMode="External"/><Relationship Id="rId2" Type="http://schemas.openxmlformats.org/officeDocument/2006/relationships/hyperlink" Target="http://www.wildml.com/2015/12/implementing-a-cnn-for-text-classification-in-tensorflow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pplied-deep-learning-part-3-autoencoders-1c083af4d79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deeplearning/learn/v4/overview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shogun-toolbox.org/static/notebook/current/autoencoders.html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autoencoders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3A45-1FE4-EF43-B38D-8766CFE25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Auto Encoders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A030C14-E1AB-E549-9D10-4C5E9021C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593130"/>
          </a:xfrm>
        </p:spPr>
        <p:txBody>
          <a:bodyPr/>
          <a:lstStyle/>
          <a:p>
            <a:pPr marL="12065" marR="5080" lvl="0" defTabSz="914400">
              <a:lnSpc>
                <a:spcPct val="100699"/>
              </a:lnSpc>
              <a:spcBef>
                <a:spcPts val="0"/>
              </a:spcBef>
              <a:defRPr/>
            </a:pPr>
            <a:r>
              <a:rPr lang="en-US" spc="-5" dirty="0">
                <a:solidFill>
                  <a:prstClr val="white"/>
                </a:solidFill>
                <a:latin typeface="Georgia"/>
                <a:cs typeface="Georgia"/>
              </a:rPr>
              <a:t>Keras for Deep Learning Research  </a:t>
            </a:r>
          </a:p>
          <a:p>
            <a:pPr marL="12065" marR="5080" lvl="0" defTabSz="914400">
              <a:lnSpc>
                <a:spcPct val="100699"/>
              </a:lnSpc>
              <a:spcBef>
                <a:spcPts val="0"/>
              </a:spcBef>
              <a:defRPr/>
            </a:pPr>
            <a:endParaRPr lang="en-US" dirty="0">
              <a:solidFill>
                <a:prstClr val="black"/>
              </a:solidFill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 marR="0" lvl="0" indent="0" algn="r" defTabSz="914400" rtl="0" eaLnBrk="1" fontAlgn="auto" latinLnBrk="0" hangingPunct="1">
              <a:lnSpc>
                <a:spcPts val="1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95885" marR="0" lvl="0" indent="0" algn="r" defTabSz="914400" rtl="0" eaLnBrk="1" fontAlgn="auto" latinLnBrk="0" hangingPunct="1">
                <a:lnSpc>
                  <a:spcPts val="1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900" b="0" i="0" u="none" strike="noStrike" kern="1200" cap="none" spc="-5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D65F45C-AB6A-0A4E-BEF4-EDD62ABB308B}"/>
              </a:ext>
            </a:extLst>
          </p:cNvPr>
          <p:cNvSpPr/>
          <p:nvPr/>
        </p:nvSpPr>
        <p:spPr>
          <a:xfrm>
            <a:off x="4922224" y="952228"/>
            <a:ext cx="2451321" cy="35915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34FBBE-0308-8345-8521-037544C297C1}"/>
              </a:ext>
            </a:extLst>
          </p:cNvPr>
          <p:cNvSpPr/>
          <p:nvPr/>
        </p:nvSpPr>
        <p:spPr>
          <a:xfrm>
            <a:off x="1244532" y="922461"/>
            <a:ext cx="2467387" cy="3621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CE5BBF-AF7D-C646-BB3E-38157415C77E}"/>
              </a:ext>
            </a:extLst>
          </p:cNvPr>
          <p:cNvSpPr/>
          <p:nvPr/>
        </p:nvSpPr>
        <p:spPr>
          <a:xfrm>
            <a:off x="1439542" y="943799"/>
            <a:ext cx="997475" cy="35291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Shape 119"/>
          <p:cNvSpPr/>
          <p:nvPr/>
        </p:nvSpPr>
        <p:spPr>
          <a:xfrm>
            <a:off x="1701732" y="955528"/>
            <a:ext cx="572700" cy="5727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1701732" y="1618765"/>
            <a:ext cx="572700" cy="5727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701732" y="2404678"/>
            <a:ext cx="572700" cy="5727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1701732" y="3098903"/>
            <a:ext cx="572700" cy="5727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712081" y="3827359"/>
            <a:ext cx="572700" cy="5727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826407" y="1462915"/>
            <a:ext cx="572700" cy="5727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2826407" y="2385028"/>
            <a:ext cx="572700" cy="5727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2826407" y="3346440"/>
            <a:ext cx="572700" cy="57270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3951082" y="1962465"/>
            <a:ext cx="572700" cy="572700"/>
          </a:xfrm>
          <a:prstGeom prst="ellipse">
            <a:avLst/>
          </a:prstGeom>
          <a:solidFill>
            <a:srgbClr val="F6B26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951082" y="2730915"/>
            <a:ext cx="572700" cy="572700"/>
          </a:xfrm>
          <a:prstGeom prst="ellipse">
            <a:avLst/>
          </a:prstGeom>
          <a:solidFill>
            <a:srgbClr val="F6B26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Shape 129"/>
          <p:cNvCxnSpPr>
            <a:stCxn id="119" idx="6"/>
            <a:endCxn id="124" idx="1"/>
          </p:cNvCxnSpPr>
          <p:nvPr/>
        </p:nvCxnSpPr>
        <p:spPr>
          <a:xfrm>
            <a:off x="2274432" y="1241878"/>
            <a:ext cx="635845" cy="30490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Shape 130"/>
          <p:cNvCxnSpPr>
            <a:stCxn id="120" idx="6"/>
            <a:endCxn id="124" idx="2"/>
          </p:cNvCxnSpPr>
          <p:nvPr/>
        </p:nvCxnSpPr>
        <p:spPr>
          <a:xfrm rot="10800000" flipH="1">
            <a:off x="2274432" y="1749415"/>
            <a:ext cx="552000" cy="15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Shape 131"/>
          <p:cNvCxnSpPr>
            <a:endCxn id="125" idx="2"/>
          </p:cNvCxnSpPr>
          <p:nvPr/>
        </p:nvCxnSpPr>
        <p:spPr>
          <a:xfrm>
            <a:off x="2274407" y="2671378"/>
            <a:ext cx="55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Shape 132"/>
          <p:cNvCxnSpPr>
            <a:stCxn id="122" idx="6"/>
            <a:endCxn id="126" idx="2"/>
          </p:cNvCxnSpPr>
          <p:nvPr/>
        </p:nvCxnSpPr>
        <p:spPr>
          <a:xfrm>
            <a:off x="2274432" y="3385253"/>
            <a:ext cx="552000" cy="24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Shape 133"/>
          <p:cNvCxnSpPr>
            <a:cxnSpLocks/>
            <a:endCxn id="124" idx="3"/>
          </p:cNvCxnSpPr>
          <p:nvPr/>
        </p:nvCxnSpPr>
        <p:spPr>
          <a:xfrm rot="10800000" flipH="1">
            <a:off x="2274432" y="1951878"/>
            <a:ext cx="635700" cy="218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Shape 134"/>
          <p:cNvCxnSpPr>
            <a:cxnSpLocks/>
            <a:endCxn id="125" idx="3"/>
          </p:cNvCxnSpPr>
          <p:nvPr/>
        </p:nvCxnSpPr>
        <p:spPr>
          <a:xfrm rot="10800000" flipH="1">
            <a:off x="2274432" y="2873778"/>
            <a:ext cx="635700" cy="126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Shape 135"/>
          <p:cNvCxnSpPr>
            <a:cxnSpLocks/>
            <a:endCxn id="126" idx="2"/>
          </p:cNvCxnSpPr>
          <p:nvPr/>
        </p:nvCxnSpPr>
        <p:spPr>
          <a:xfrm rot="10800000" flipH="1">
            <a:off x="2274432" y="3632778"/>
            <a:ext cx="552000" cy="50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Shape 136"/>
          <p:cNvCxnSpPr>
            <a:stCxn id="122" idx="6"/>
            <a:endCxn id="124" idx="3"/>
          </p:cNvCxnSpPr>
          <p:nvPr/>
        </p:nvCxnSpPr>
        <p:spPr>
          <a:xfrm rot="10800000" flipH="1">
            <a:off x="2274432" y="1951853"/>
            <a:ext cx="635700" cy="143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Shape 137"/>
          <p:cNvCxnSpPr>
            <a:stCxn id="122" idx="6"/>
            <a:endCxn id="125" idx="2"/>
          </p:cNvCxnSpPr>
          <p:nvPr/>
        </p:nvCxnSpPr>
        <p:spPr>
          <a:xfrm rot="10800000" flipH="1">
            <a:off x="2274432" y="2671253"/>
            <a:ext cx="552000" cy="71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Shape 138"/>
          <p:cNvCxnSpPr>
            <a:stCxn id="121" idx="6"/>
            <a:endCxn id="126" idx="1"/>
          </p:cNvCxnSpPr>
          <p:nvPr/>
        </p:nvCxnSpPr>
        <p:spPr>
          <a:xfrm>
            <a:off x="2274432" y="2691028"/>
            <a:ext cx="635700" cy="7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Shape 139"/>
          <p:cNvCxnSpPr>
            <a:stCxn id="121" idx="6"/>
            <a:endCxn id="124" idx="2"/>
          </p:cNvCxnSpPr>
          <p:nvPr/>
        </p:nvCxnSpPr>
        <p:spPr>
          <a:xfrm rot="10800000" flipH="1">
            <a:off x="2274432" y="1749328"/>
            <a:ext cx="552000" cy="94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40BB5-6477-3B4C-8582-B14A9D0AFF35}"/>
              </a:ext>
            </a:extLst>
          </p:cNvPr>
          <p:cNvSpPr/>
          <p:nvPr/>
        </p:nvSpPr>
        <p:spPr>
          <a:xfrm>
            <a:off x="6024040" y="984621"/>
            <a:ext cx="1027440" cy="3488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hape 140"/>
          <p:cNvCxnSpPr>
            <a:stCxn id="120" idx="6"/>
          </p:cNvCxnSpPr>
          <p:nvPr/>
        </p:nvCxnSpPr>
        <p:spPr>
          <a:xfrm>
            <a:off x="2274432" y="1905115"/>
            <a:ext cx="635700" cy="56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Shape 141"/>
          <p:cNvCxnSpPr>
            <a:stCxn id="120" idx="6"/>
            <a:endCxn id="126" idx="1"/>
          </p:cNvCxnSpPr>
          <p:nvPr/>
        </p:nvCxnSpPr>
        <p:spPr>
          <a:xfrm>
            <a:off x="2274432" y="1905115"/>
            <a:ext cx="635700" cy="152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Shape 142"/>
          <p:cNvCxnSpPr>
            <a:stCxn id="119" idx="6"/>
            <a:endCxn id="125" idx="1"/>
          </p:cNvCxnSpPr>
          <p:nvPr/>
        </p:nvCxnSpPr>
        <p:spPr>
          <a:xfrm>
            <a:off x="2274432" y="1241878"/>
            <a:ext cx="635845" cy="12270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Shape 143"/>
          <p:cNvCxnSpPr>
            <a:stCxn id="124" idx="6"/>
            <a:endCxn id="127" idx="1"/>
          </p:cNvCxnSpPr>
          <p:nvPr/>
        </p:nvCxnSpPr>
        <p:spPr>
          <a:xfrm>
            <a:off x="3399107" y="1749265"/>
            <a:ext cx="635700" cy="29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Shape 144"/>
          <p:cNvCxnSpPr>
            <a:stCxn id="119" idx="6"/>
            <a:endCxn id="126" idx="1"/>
          </p:cNvCxnSpPr>
          <p:nvPr/>
        </p:nvCxnSpPr>
        <p:spPr>
          <a:xfrm>
            <a:off x="2274432" y="1241878"/>
            <a:ext cx="635845" cy="218843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Shape 145"/>
          <p:cNvCxnSpPr>
            <a:stCxn id="124" idx="6"/>
            <a:endCxn id="128" idx="1"/>
          </p:cNvCxnSpPr>
          <p:nvPr/>
        </p:nvCxnSpPr>
        <p:spPr>
          <a:xfrm>
            <a:off x="3399107" y="1749265"/>
            <a:ext cx="635700" cy="106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Shape 146"/>
          <p:cNvCxnSpPr>
            <a:stCxn id="125" idx="6"/>
            <a:endCxn id="127" idx="2"/>
          </p:cNvCxnSpPr>
          <p:nvPr/>
        </p:nvCxnSpPr>
        <p:spPr>
          <a:xfrm rot="10800000" flipH="1">
            <a:off x="3399107" y="2248678"/>
            <a:ext cx="552000" cy="42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Shape 147"/>
          <p:cNvCxnSpPr>
            <a:stCxn id="125" idx="6"/>
            <a:endCxn id="128" idx="2"/>
          </p:cNvCxnSpPr>
          <p:nvPr/>
        </p:nvCxnSpPr>
        <p:spPr>
          <a:xfrm>
            <a:off x="3399107" y="2671378"/>
            <a:ext cx="552000" cy="34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Shape 148"/>
          <p:cNvCxnSpPr>
            <a:stCxn id="126" idx="7"/>
            <a:endCxn id="127" idx="3"/>
          </p:cNvCxnSpPr>
          <p:nvPr/>
        </p:nvCxnSpPr>
        <p:spPr>
          <a:xfrm rot="10800000" flipH="1">
            <a:off x="3315237" y="2451410"/>
            <a:ext cx="719700" cy="97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Shape 149"/>
          <p:cNvCxnSpPr>
            <a:stCxn id="126" idx="6"/>
            <a:endCxn id="128" idx="3"/>
          </p:cNvCxnSpPr>
          <p:nvPr/>
        </p:nvCxnSpPr>
        <p:spPr>
          <a:xfrm rot="10800000" flipH="1">
            <a:off x="3399107" y="3219690"/>
            <a:ext cx="63570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Shape 150"/>
          <p:cNvSpPr/>
          <p:nvPr/>
        </p:nvSpPr>
        <p:spPr>
          <a:xfrm flipH="1">
            <a:off x="6239687" y="987225"/>
            <a:ext cx="572700" cy="5727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flipH="1">
            <a:off x="6239687" y="1689728"/>
            <a:ext cx="572700" cy="5727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flipH="1">
            <a:off x="6239687" y="2442428"/>
            <a:ext cx="572700" cy="5727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flipH="1">
            <a:off x="6239687" y="3136653"/>
            <a:ext cx="572700" cy="5727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flipH="1">
            <a:off x="6251410" y="3880022"/>
            <a:ext cx="572700" cy="5727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flipH="1">
            <a:off x="5115012" y="1500665"/>
            <a:ext cx="572700" cy="5727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flipH="1">
            <a:off x="5115012" y="2422778"/>
            <a:ext cx="572700" cy="5727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flipH="1">
            <a:off x="5115012" y="3384190"/>
            <a:ext cx="572700" cy="5727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Shape 158"/>
          <p:cNvCxnSpPr>
            <a:cxnSpLocks/>
            <a:endCxn id="155" idx="1"/>
          </p:cNvCxnSpPr>
          <p:nvPr/>
        </p:nvCxnSpPr>
        <p:spPr>
          <a:xfrm flipH="1">
            <a:off x="5603987" y="1156978"/>
            <a:ext cx="635700" cy="42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9" name="Shape 159"/>
          <p:cNvCxnSpPr>
            <a:stCxn id="151" idx="6"/>
            <a:endCxn id="155" idx="2"/>
          </p:cNvCxnSpPr>
          <p:nvPr/>
        </p:nvCxnSpPr>
        <p:spPr>
          <a:xfrm flipH="1" flipV="1">
            <a:off x="5687712" y="1787015"/>
            <a:ext cx="551975" cy="18906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0" name="Shape 160"/>
          <p:cNvCxnSpPr>
            <a:endCxn id="156" idx="2"/>
          </p:cNvCxnSpPr>
          <p:nvPr/>
        </p:nvCxnSpPr>
        <p:spPr>
          <a:xfrm rot="10800000">
            <a:off x="5687712" y="2709128"/>
            <a:ext cx="55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1" name="Shape 161"/>
          <p:cNvCxnSpPr>
            <a:stCxn id="153" idx="6"/>
            <a:endCxn id="157" idx="2"/>
          </p:cNvCxnSpPr>
          <p:nvPr/>
        </p:nvCxnSpPr>
        <p:spPr>
          <a:xfrm flipH="1">
            <a:off x="5687687" y="3423003"/>
            <a:ext cx="552000" cy="24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2" name="Shape 162"/>
          <p:cNvCxnSpPr>
            <a:cxnSpLocks/>
            <a:endCxn id="155" idx="3"/>
          </p:cNvCxnSpPr>
          <p:nvPr/>
        </p:nvCxnSpPr>
        <p:spPr>
          <a:xfrm rot="10800000">
            <a:off x="5603987" y="1989628"/>
            <a:ext cx="635700" cy="218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3" name="Shape 163"/>
          <p:cNvCxnSpPr>
            <a:cxnSpLocks/>
            <a:endCxn id="156" idx="3"/>
          </p:cNvCxnSpPr>
          <p:nvPr/>
        </p:nvCxnSpPr>
        <p:spPr>
          <a:xfrm rot="10800000">
            <a:off x="5603987" y="2911528"/>
            <a:ext cx="635700" cy="126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4" name="Shape 164"/>
          <p:cNvCxnSpPr>
            <a:cxnSpLocks/>
            <a:endCxn id="157" idx="2"/>
          </p:cNvCxnSpPr>
          <p:nvPr/>
        </p:nvCxnSpPr>
        <p:spPr>
          <a:xfrm rot="10800000">
            <a:off x="5687687" y="3670528"/>
            <a:ext cx="552000" cy="50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5" name="Shape 165"/>
          <p:cNvCxnSpPr>
            <a:stCxn id="153" idx="6"/>
            <a:endCxn id="155" idx="3"/>
          </p:cNvCxnSpPr>
          <p:nvPr/>
        </p:nvCxnSpPr>
        <p:spPr>
          <a:xfrm rot="10800000">
            <a:off x="5603987" y="1989603"/>
            <a:ext cx="635700" cy="143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6" name="Shape 166"/>
          <p:cNvCxnSpPr>
            <a:stCxn id="153" idx="6"/>
            <a:endCxn id="156" idx="2"/>
          </p:cNvCxnSpPr>
          <p:nvPr/>
        </p:nvCxnSpPr>
        <p:spPr>
          <a:xfrm rot="10800000">
            <a:off x="5687687" y="2709003"/>
            <a:ext cx="552000" cy="71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7" name="Shape 167"/>
          <p:cNvCxnSpPr>
            <a:stCxn id="152" idx="6"/>
            <a:endCxn id="157" idx="1"/>
          </p:cNvCxnSpPr>
          <p:nvPr/>
        </p:nvCxnSpPr>
        <p:spPr>
          <a:xfrm flipH="1">
            <a:off x="5603987" y="2728778"/>
            <a:ext cx="635700" cy="7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8" name="Shape 168"/>
          <p:cNvCxnSpPr>
            <a:stCxn id="152" idx="6"/>
            <a:endCxn id="155" idx="2"/>
          </p:cNvCxnSpPr>
          <p:nvPr/>
        </p:nvCxnSpPr>
        <p:spPr>
          <a:xfrm rot="10800000">
            <a:off x="5687687" y="1787078"/>
            <a:ext cx="552000" cy="94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9" name="Shape 169"/>
          <p:cNvCxnSpPr>
            <a:stCxn id="151" idx="6"/>
          </p:cNvCxnSpPr>
          <p:nvPr/>
        </p:nvCxnSpPr>
        <p:spPr>
          <a:xfrm flipH="1">
            <a:off x="5603987" y="1976078"/>
            <a:ext cx="635700" cy="56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0" name="Shape 170"/>
          <p:cNvCxnSpPr>
            <a:stCxn id="151" idx="6"/>
            <a:endCxn id="157" idx="1"/>
          </p:cNvCxnSpPr>
          <p:nvPr/>
        </p:nvCxnSpPr>
        <p:spPr>
          <a:xfrm flipH="1">
            <a:off x="5603842" y="1976078"/>
            <a:ext cx="635845" cy="149198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1" name="Shape 171"/>
          <p:cNvCxnSpPr>
            <a:cxnSpLocks/>
            <a:endCxn id="156" idx="1"/>
          </p:cNvCxnSpPr>
          <p:nvPr/>
        </p:nvCxnSpPr>
        <p:spPr>
          <a:xfrm flipH="1">
            <a:off x="5603987" y="1156978"/>
            <a:ext cx="635700" cy="134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2" name="Shape 172"/>
          <p:cNvCxnSpPr>
            <a:stCxn id="155" idx="6"/>
          </p:cNvCxnSpPr>
          <p:nvPr/>
        </p:nvCxnSpPr>
        <p:spPr>
          <a:xfrm flipH="1">
            <a:off x="4479312" y="1787015"/>
            <a:ext cx="635700" cy="29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3" name="Shape 173"/>
          <p:cNvCxnSpPr>
            <a:cxnSpLocks/>
            <a:endCxn id="157" idx="1"/>
          </p:cNvCxnSpPr>
          <p:nvPr/>
        </p:nvCxnSpPr>
        <p:spPr>
          <a:xfrm flipH="1">
            <a:off x="5603987" y="1156978"/>
            <a:ext cx="635700" cy="231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4" name="Shape 174"/>
          <p:cNvCxnSpPr>
            <a:stCxn id="155" idx="6"/>
          </p:cNvCxnSpPr>
          <p:nvPr/>
        </p:nvCxnSpPr>
        <p:spPr>
          <a:xfrm flipH="1">
            <a:off x="4479312" y="1787015"/>
            <a:ext cx="635700" cy="106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5" name="Shape 175"/>
          <p:cNvCxnSpPr>
            <a:stCxn id="156" idx="6"/>
            <a:endCxn id="127" idx="6"/>
          </p:cNvCxnSpPr>
          <p:nvPr/>
        </p:nvCxnSpPr>
        <p:spPr>
          <a:xfrm rot="10800000">
            <a:off x="4523712" y="2248928"/>
            <a:ext cx="591300" cy="46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6" name="Shape 176"/>
          <p:cNvCxnSpPr>
            <a:stCxn id="156" idx="6"/>
            <a:endCxn id="128" idx="6"/>
          </p:cNvCxnSpPr>
          <p:nvPr/>
        </p:nvCxnSpPr>
        <p:spPr>
          <a:xfrm flipH="1">
            <a:off x="4523712" y="2709128"/>
            <a:ext cx="591300" cy="30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7" name="Shape 177"/>
          <p:cNvCxnSpPr>
            <a:stCxn id="157" idx="7"/>
            <a:endCxn id="127" idx="5"/>
          </p:cNvCxnSpPr>
          <p:nvPr/>
        </p:nvCxnSpPr>
        <p:spPr>
          <a:xfrm rot="10800000">
            <a:off x="4439882" y="2451360"/>
            <a:ext cx="759000" cy="101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8" name="Shape 178"/>
          <p:cNvCxnSpPr>
            <a:stCxn id="157" idx="6"/>
            <a:endCxn id="128" idx="5"/>
          </p:cNvCxnSpPr>
          <p:nvPr/>
        </p:nvCxnSpPr>
        <p:spPr>
          <a:xfrm rot="10800000">
            <a:off x="4440012" y="3219640"/>
            <a:ext cx="675000" cy="45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3667463-F46E-4CB2-8862-698A2C7C50FD}"/>
              </a:ext>
            </a:extLst>
          </p:cNvPr>
          <p:cNvSpPr/>
          <p:nvPr/>
        </p:nvSpPr>
        <p:spPr>
          <a:xfrm>
            <a:off x="344556" y="223733"/>
            <a:ext cx="84184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Autoencoder</a:t>
            </a:r>
            <a:endParaRPr lang="en-US" sz="4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8E5C68-B674-4427-80B6-3B717B0E85B4}"/>
              </a:ext>
            </a:extLst>
          </p:cNvPr>
          <p:cNvSpPr txBox="1"/>
          <p:nvPr/>
        </p:nvSpPr>
        <p:spPr>
          <a:xfrm>
            <a:off x="332432" y="4660727"/>
            <a:ext cx="3363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Source: </a:t>
            </a:r>
            <a:r>
              <a:rPr lang="en-US" sz="900" dirty="0">
                <a:hlinkClick r:id="rId3"/>
              </a:rPr>
              <a:t>https://www.udemy.com/deeplearning/learn/v4/overview</a:t>
            </a:r>
            <a:r>
              <a:rPr lang="en-US" sz="9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24008D-AC04-4644-A81B-B3CEFFD8CDD1}"/>
              </a:ext>
            </a:extLst>
          </p:cNvPr>
          <p:cNvSpPr txBox="1"/>
          <p:nvPr/>
        </p:nvSpPr>
        <p:spPr>
          <a:xfrm>
            <a:off x="2568607" y="940207"/>
            <a:ext cx="112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42EAB9-BB18-5C4A-AE94-A0D4313C163D}"/>
              </a:ext>
            </a:extLst>
          </p:cNvPr>
          <p:cNvSpPr txBox="1"/>
          <p:nvPr/>
        </p:nvSpPr>
        <p:spPr>
          <a:xfrm>
            <a:off x="4910551" y="934025"/>
            <a:ext cx="112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60ED1-146E-4E44-A3BA-DEB6F30D9792}"/>
              </a:ext>
            </a:extLst>
          </p:cNvPr>
          <p:cNvSpPr txBox="1"/>
          <p:nvPr/>
        </p:nvSpPr>
        <p:spPr>
          <a:xfrm>
            <a:off x="232132" y="2336094"/>
            <a:ext cx="88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250441-2D96-D14F-AE00-B5BEB009AE6D}"/>
              </a:ext>
            </a:extLst>
          </p:cNvPr>
          <p:cNvSpPr/>
          <p:nvPr/>
        </p:nvSpPr>
        <p:spPr>
          <a:xfrm>
            <a:off x="7387614" y="2431812"/>
            <a:ext cx="1650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Reconstruction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74EA62-E978-1C44-B381-5C0EE684F403}"/>
              </a:ext>
            </a:extLst>
          </p:cNvPr>
          <p:cNvSpPr txBox="1"/>
          <p:nvPr/>
        </p:nvSpPr>
        <p:spPr>
          <a:xfrm>
            <a:off x="3887937" y="1245080"/>
            <a:ext cx="88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401398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1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274" name="Google Shape;274;p32" descr="A close up of a logo &#10; 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7736" y="1117615"/>
            <a:ext cx="7688527" cy="29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sldNum" idx="12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 sz="1100"/>
              <a:t>11</a:t>
            </a:fld>
            <a:endParaRPr sz="1100"/>
          </a:p>
        </p:txBody>
      </p:sp>
      <p:sp>
        <p:nvSpPr>
          <p:cNvPr id="276" name="Google Shape;276;p32"/>
          <p:cNvSpPr/>
          <p:nvPr/>
        </p:nvSpPr>
        <p:spPr>
          <a:xfrm>
            <a:off x="306958" y="4561879"/>
            <a:ext cx="295625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Source: </a:t>
            </a:r>
            <a:r>
              <a:rPr lang="en" sz="9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https://www.jeremyjordan.me/autoencoders/</a:t>
            </a:r>
            <a:endParaRPr sz="900" b="0" i="0" u="none" strike="noStrike" cap="none">
              <a:solidFill>
                <a:srgbClr val="538CD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3311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1"/>
            <a:ext cx="861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Architecture of Autoencoders</a:t>
            </a:r>
            <a:endParaRPr lang="en-US" sz="4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021A6ED-308C-C744-85E7-7E714DD28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6053783"/>
              </p:ext>
            </p:extLst>
          </p:nvPr>
        </p:nvGraphicFramePr>
        <p:xfrm>
          <a:off x="762000" y="1279088"/>
          <a:ext cx="7696200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C670A28-C5DD-45C4-990A-19A8D0F0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" y="4629149"/>
            <a:ext cx="4876800" cy="152399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 </a:t>
            </a:r>
            <a:r>
              <a:rPr lang="fr-FR" dirty="0">
                <a:solidFill>
                  <a:schemeClr val="tx1"/>
                </a:solidFill>
                <a:hlinkClick r:id="rId7"/>
              </a:rPr>
              <a:t>https://towardsdatascience.com/applied-deep-learning-part-3-autoencoders-1c083af4d798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34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Shape 361"/>
          <p:cNvCxnSpPr>
            <a:stCxn id="362" idx="2"/>
          </p:cNvCxnSpPr>
          <p:nvPr/>
        </p:nvCxnSpPr>
        <p:spPr>
          <a:xfrm rot="10800000">
            <a:off x="6922625" y="496988"/>
            <a:ext cx="0" cy="4098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Shape 36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025" y="1051975"/>
                <a:ext cx="3408300" cy="1829400"/>
              </a:xfrm>
              <a:prstGeom prst="rect">
                <a:avLst/>
              </a:prstGeom>
              <a:ln w="19050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latin typeface="+mn-lt"/>
                    <a:ea typeface="Montserrat"/>
                    <a:cs typeface="Montserrat"/>
                    <a:sym typeface="Montserrat"/>
                  </a:rPr>
                  <a:t>Decoder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ar-AE" sz="2500" i="1" dirty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ar-AE" sz="2500" b="0" i="0" dirty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2500" dirty="0">
                    <a:highlight>
                      <a:srgbClr val="FFFFFF"/>
                    </a:highlight>
                    <a:latin typeface="+mn-lt"/>
                  </a:rPr>
                  <a:t> </a:t>
                </a:r>
                <a:r>
                  <a:rPr lang="en-US" sz="2500" dirty="0">
                    <a:latin typeface="+mn-lt"/>
                  </a:rPr>
                  <a:t>= sigm(c + W</a:t>
                </a:r>
                <a:r>
                  <a:rPr lang="en-US" sz="2500" baseline="30000" dirty="0">
                    <a:latin typeface="+mn-lt"/>
                  </a:rPr>
                  <a:t>out </a:t>
                </a:r>
                <a:r>
                  <a:rPr lang="en-US" sz="2500" dirty="0">
                    <a:latin typeface="+mn-lt"/>
                  </a:rPr>
                  <a:t>h(x))</a:t>
                </a:r>
                <a:endParaRPr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366" name="Shape 36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025" y="1051975"/>
                <a:ext cx="3408300" cy="1829400"/>
              </a:xfrm>
              <a:prstGeom prst="rect">
                <a:avLst/>
              </a:prstGeom>
              <a:blipFill>
                <a:blip r:embed="rId3"/>
                <a:stretch>
                  <a:fillRect l="-1601"/>
                </a:stretch>
              </a:blipFill>
              <a:ln w="19050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2" name="Shape 362"/>
          <p:cNvSpPr/>
          <p:nvPr/>
        </p:nvSpPr>
        <p:spPr>
          <a:xfrm>
            <a:off x="4868675" y="4065488"/>
            <a:ext cx="4107900" cy="5295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ea typeface="Montserrat"/>
                <a:cs typeface="Montserrat"/>
                <a:sym typeface="Montserrat"/>
              </a:rPr>
              <a:t>Inputs</a:t>
            </a:r>
            <a:endParaRPr sz="3000"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5819550" y="2567375"/>
            <a:ext cx="2315700" cy="5295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ea typeface="Montserrat"/>
                <a:cs typeface="Montserrat"/>
                <a:sym typeface="Montserrat"/>
              </a:rPr>
              <a:t>Hidden </a:t>
            </a:r>
            <a:endParaRPr sz="3000"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4804775" y="1011863"/>
            <a:ext cx="4107900" cy="5295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ea typeface="Montserrat"/>
                <a:cs typeface="Montserrat"/>
                <a:sym typeface="Montserrat"/>
              </a:rPr>
              <a:t>Outputs</a:t>
            </a:r>
            <a:endParaRPr sz="3000"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4915100" y="1105625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5396400" y="1105625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71" name="Shape 371"/>
          <p:cNvSpPr/>
          <p:nvPr/>
        </p:nvSpPr>
        <p:spPr>
          <a:xfrm>
            <a:off x="7750550" y="1105625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8240975" y="1105650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5899275" y="2632425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7750550" y="2632438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5006875" y="4159238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5597800" y="4159238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7750550" y="4159263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8378025" y="4159238"/>
            <a:ext cx="342000" cy="34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37875" y="3096875"/>
            <a:ext cx="3408300" cy="1629900"/>
          </a:xfrm>
          <a:prstGeom prst="rect">
            <a:avLst/>
          </a:prstGeom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+mn-lt"/>
                <a:ea typeface="Montserrat"/>
                <a:cs typeface="Montserrat"/>
                <a:sym typeface="Montserrat"/>
              </a:rPr>
              <a:t>Encoder</a:t>
            </a:r>
            <a:endParaRPr sz="2000" b="1"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rgbClr val="FFFFFF"/>
                </a:highlight>
                <a:latin typeface="+mn-lt"/>
              </a:rPr>
              <a:t>h(x)</a:t>
            </a:r>
            <a:r>
              <a:rPr lang="en" sz="2500">
                <a:latin typeface="+mn-lt"/>
              </a:rPr>
              <a:t>= sigm(b + Wx)</a:t>
            </a:r>
            <a:endParaRPr sz="2000"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3446125" y="2974425"/>
            <a:ext cx="1238700" cy="1919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3446125" y="915963"/>
            <a:ext cx="1238700" cy="1919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4390850" y="4065500"/>
            <a:ext cx="666600" cy="52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+mn-lt"/>
              </a:rPr>
              <a:t>X</a:t>
            </a:r>
            <a:endParaRPr sz="2500" b="1">
              <a:latin typeface="+mn-lt"/>
            </a:endParaRPr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5006875" y="2538700"/>
            <a:ext cx="812700" cy="52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+mn-lt"/>
              </a:rPr>
              <a:t>h(X) </a:t>
            </a:r>
            <a:endParaRPr sz="2500" b="1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4" name="Shape 38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390850" y="1011900"/>
                <a:ext cx="384950" cy="529500"/>
              </a:xfrm>
              <a:prstGeom prst="rect">
                <a:avLst/>
              </a:prstGeom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500" i="1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500" b="0" i="0" dirty="0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sz="2500" b="1" dirty="0">
                  <a:latin typeface="+mn-l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84" name="Shape 38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90850" y="1011900"/>
                <a:ext cx="384950" cy="529500"/>
              </a:xfrm>
              <a:prstGeom prst="rect">
                <a:avLst/>
              </a:prstGeom>
              <a:blipFill>
                <a:blip r:embed="rId4"/>
                <a:stretch>
                  <a:fillRect l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985050" y="3255225"/>
            <a:ext cx="812700" cy="52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+mn-lt"/>
              </a:rPr>
              <a:t>W </a:t>
            </a:r>
            <a:endParaRPr sz="2500" b="1">
              <a:latin typeface="+mn-lt"/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7038575" y="1742750"/>
            <a:ext cx="1793700" cy="52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+mn-lt"/>
              </a:rPr>
              <a:t>W</a:t>
            </a:r>
            <a:r>
              <a:rPr lang="en" sz="2500" b="1" baseline="30000">
                <a:latin typeface="+mn-lt"/>
              </a:rPr>
              <a:t>out</a:t>
            </a:r>
            <a:r>
              <a:rPr lang="en" sz="2500" b="1">
                <a:latin typeface="+mn-lt"/>
              </a:rPr>
              <a:t> = W</a:t>
            </a:r>
            <a:r>
              <a:rPr lang="en" sz="2500" b="1" baseline="30000">
                <a:latin typeface="+mn-lt"/>
              </a:rPr>
              <a:t>T</a:t>
            </a:r>
            <a:r>
              <a:rPr lang="en" sz="2500" b="1">
                <a:latin typeface="+mn-lt"/>
              </a:rPr>
              <a:t> </a:t>
            </a:r>
            <a:endParaRPr sz="2500" b="1">
              <a:latin typeface="+mn-lt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5397375" y="975500"/>
            <a:ext cx="812700" cy="52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+mn-lt"/>
              </a:rPr>
              <a:t>c</a:t>
            </a:r>
            <a:endParaRPr sz="2500" b="1"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5899275" y="2538688"/>
            <a:ext cx="812700" cy="52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+mn-lt"/>
              </a:rPr>
              <a:t>b</a:t>
            </a:r>
            <a:endParaRPr sz="2500" b="1"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7929575" y="3431325"/>
            <a:ext cx="964800" cy="52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+mn-lt"/>
              </a:rPr>
              <a:t>Tied Weights</a:t>
            </a:r>
            <a:endParaRPr sz="1500" b="1">
              <a:latin typeface="+mn-lt"/>
            </a:endParaRPr>
          </a:p>
        </p:txBody>
      </p:sp>
      <p:cxnSp>
        <p:nvCxnSpPr>
          <p:cNvPr id="390" name="Shape 390"/>
          <p:cNvCxnSpPr/>
          <p:nvPr/>
        </p:nvCxnSpPr>
        <p:spPr>
          <a:xfrm rot="5400000">
            <a:off x="7284050" y="2501550"/>
            <a:ext cx="1384500" cy="874800"/>
          </a:xfrm>
          <a:prstGeom prst="curvedConnector3">
            <a:avLst>
              <a:gd name="adj1" fmla="val 9121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32AFD3D-60A8-4219-93FD-CDBEEBAE8C4F}"/>
              </a:ext>
            </a:extLst>
          </p:cNvPr>
          <p:cNvSpPr/>
          <p:nvPr/>
        </p:nvSpPr>
        <p:spPr>
          <a:xfrm>
            <a:off x="228600" y="285750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Autoencoder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83A955-6A9E-4F53-A4D1-E940B3526C89}"/>
              </a:ext>
            </a:extLst>
          </p:cNvPr>
          <p:cNvSpPr txBox="1"/>
          <p:nvPr/>
        </p:nvSpPr>
        <p:spPr>
          <a:xfrm>
            <a:off x="174679" y="4647556"/>
            <a:ext cx="3363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5"/>
              </a:rPr>
              <a:t>https://www.udemy.com/deeplearning/learn/v4/overview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300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285750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Types of Autoencoders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F59B91-98B8-4BC8-8BC3-BC753490EA0D}"/>
              </a:ext>
            </a:extLst>
          </p:cNvPr>
          <p:cNvSpPr/>
          <p:nvPr/>
        </p:nvSpPr>
        <p:spPr>
          <a:xfrm>
            <a:off x="419100" y="1083922"/>
            <a:ext cx="8343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Undercomplete Autoencoder: </a:t>
            </a:r>
            <a:r>
              <a:rPr lang="en-US" sz="1600" dirty="0">
                <a:latin typeface="Georgia" panose="02040502050405020303" pitchFamily="18" charset="0"/>
              </a:rPr>
              <a:t>An autoencoder whose </a:t>
            </a:r>
            <a:r>
              <a:rPr lang="en-US" sz="1600" b="1" dirty="0">
                <a:latin typeface="Georgia" panose="02040502050405020303" pitchFamily="18" charset="0"/>
              </a:rPr>
              <a:t>code </a:t>
            </a:r>
            <a:r>
              <a:rPr lang="en-US" sz="1600" dirty="0">
                <a:latin typeface="Georgia" panose="02040502050405020303" pitchFamily="18" charset="0"/>
              </a:rPr>
              <a:t>dimension is </a:t>
            </a:r>
            <a:r>
              <a:rPr lang="en-US" sz="1600" b="1" dirty="0">
                <a:latin typeface="Georgia" panose="02040502050405020303" pitchFamily="18" charset="0"/>
              </a:rPr>
              <a:t>less than </a:t>
            </a:r>
            <a:r>
              <a:rPr lang="en-US" sz="1600" dirty="0">
                <a:latin typeface="Georgia" panose="02040502050405020303" pitchFamily="18" charset="0"/>
              </a:rPr>
              <a:t>the input dimension is called undercomplete. Learning an undercomplete representation forces the autoencoder to capture the most salient features of the training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Overcomplete Autoencoder: </a:t>
            </a:r>
            <a:r>
              <a:rPr lang="en-US" sz="1600" dirty="0">
                <a:latin typeface="Georgia" panose="02040502050405020303" pitchFamily="18" charset="0"/>
              </a:rPr>
              <a:t>An autoencoder whose </a:t>
            </a:r>
            <a:r>
              <a:rPr lang="en-US" sz="1600" b="1" dirty="0">
                <a:latin typeface="Georgia" panose="02040502050405020303" pitchFamily="18" charset="0"/>
              </a:rPr>
              <a:t>code </a:t>
            </a:r>
            <a:r>
              <a:rPr lang="en-US" sz="1600" dirty="0">
                <a:latin typeface="Georgia" panose="02040502050405020303" pitchFamily="18" charset="0"/>
              </a:rPr>
              <a:t>dimension is </a:t>
            </a:r>
            <a:r>
              <a:rPr lang="en-US" sz="1600" b="1" dirty="0">
                <a:latin typeface="Georgia" panose="02040502050405020303" pitchFamily="18" charset="0"/>
              </a:rPr>
              <a:t>greater than </a:t>
            </a:r>
            <a:r>
              <a:rPr lang="en-US" sz="1600" dirty="0">
                <a:latin typeface="Georgia" panose="02040502050405020303" pitchFamily="18" charset="0"/>
              </a:rPr>
              <a:t>the input dimension is called overcomplete.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Regularized Autoencoders: </a:t>
            </a:r>
            <a:r>
              <a:rPr lang="en-US" sz="1600" dirty="0">
                <a:latin typeface="Georgia" panose="02040502050405020303" pitchFamily="18" charset="0"/>
              </a:rPr>
              <a:t>Rather than limiting the size of the code dimension for the sake of feature learning, we can add a loss function to prevent it memorizing the task and the training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Georgia" panose="02040502050405020303" pitchFamily="18" charset="0"/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B651453-5ADD-4C3E-9175-76245A325137}"/>
              </a:ext>
            </a:extLst>
          </p:cNvPr>
          <p:cNvSpPr txBox="1">
            <a:spLocks/>
          </p:cNvSpPr>
          <p:nvPr/>
        </p:nvSpPr>
        <p:spPr>
          <a:xfrm>
            <a:off x="228600" y="4629150"/>
            <a:ext cx="57150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solidFill>
                  <a:schemeClr val="tx1"/>
                </a:solidFill>
              </a:rPr>
              <a:t>Source: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http://machinelearninguru.com/deep_learning/tensorflow/neural_networks/autoencoder/autoencoder.html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0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05F3-FCE3-4570-AEC4-D489A37A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672387"/>
          </a:xfrm>
        </p:spPr>
        <p:txBody>
          <a:bodyPr/>
          <a:lstStyle/>
          <a:p>
            <a:r>
              <a:rPr lang="en-US" dirty="0"/>
              <a:t>Undercomplete AE VS overcomplete AE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C99108-C400-432C-A703-295A82AE0908}"/>
              </a:ext>
            </a:extLst>
          </p:cNvPr>
          <p:cNvGrpSpPr/>
          <p:nvPr/>
        </p:nvGrpSpPr>
        <p:grpSpPr>
          <a:xfrm>
            <a:off x="771057" y="1729367"/>
            <a:ext cx="2848507" cy="2333019"/>
            <a:chOff x="7708853" y="2007954"/>
            <a:chExt cx="4043713" cy="405405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E04873E-3FFD-47BE-AFC4-9E12E17F391A}"/>
                </a:ext>
              </a:extLst>
            </p:cNvPr>
            <p:cNvSpPr/>
            <p:nvPr/>
          </p:nvSpPr>
          <p:spPr>
            <a:xfrm>
              <a:off x="7724107" y="2007954"/>
              <a:ext cx="4028459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68B43F-FECF-40BB-8A9E-E11FF5C4D67E}"/>
                </a:ext>
              </a:extLst>
            </p:cNvPr>
            <p:cNvSpPr/>
            <p:nvPr/>
          </p:nvSpPr>
          <p:spPr>
            <a:xfrm>
              <a:off x="8597711" y="217351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BD5766-8558-4C37-B49E-2CE78789D821}"/>
                </a:ext>
              </a:extLst>
            </p:cNvPr>
            <p:cNvSpPr/>
            <p:nvPr/>
          </p:nvSpPr>
          <p:spPr>
            <a:xfrm>
              <a:off x="9189726" y="217351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4CAE1B-56D1-4114-A5FC-690C976666A8}"/>
                </a:ext>
              </a:extLst>
            </p:cNvPr>
            <p:cNvSpPr/>
            <p:nvPr/>
          </p:nvSpPr>
          <p:spPr>
            <a:xfrm>
              <a:off x="9776855" y="21735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0B2511-702A-4AB2-9996-F1B087304353}"/>
                </a:ext>
              </a:extLst>
            </p:cNvPr>
            <p:cNvSpPr/>
            <p:nvPr/>
          </p:nvSpPr>
          <p:spPr>
            <a:xfrm>
              <a:off x="10368870" y="21735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DBC9B3-D4E8-4DA3-9E8F-5FC60DD27C08}"/>
                </a:ext>
              </a:extLst>
            </p:cNvPr>
            <p:cNvSpPr/>
            <p:nvPr/>
          </p:nvSpPr>
          <p:spPr>
            <a:xfrm>
              <a:off x="10960885" y="21735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DD234A-6011-4552-8BFC-613EAB41F163}"/>
                </a:ext>
              </a:extLst>
            </p:cNvPr>
            <p:cNvSpPr/>
            <p:nvPr/>
          </p:nvSpPr>
          <p:spPr>
            <a:xfrm>
              <a:off x="8010582" y="217351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AB2792-C07A-47C5-A7CA-D1460D1460A3}"/>
                </a:ext>
              </a:extLst>
            </p:cNvPr>
            <p:cNvSpPr/>
            <p:nvPr/>
          </p:nvSpPr>
          <p:spPr>
            <a:xfrm>
              <a:off x="7708853" y="5342164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434BC2F-42F1-4169-9461-EF0E2BCCC240}"/>
                </a:ext>
              </a:extLst>
            </p:cNvPr>
            <p:cNvSpPr/>
            <p:nvPr/>
          </p:nvSpPr>
          <p:spPr>
            <a:xfrm>
              <a:off x="8611157" y="550772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F32A8B-C2D6-477D-AD26-FB6EA46679E3}"/>
                </a:ext>
              </a:extLst>
            </p:cNvPr>
            <p:cNvSpPr/>
            <p:nvPr/>
          </p:nvSpPr>
          <p:spPr>
            <a:xfrm>
              <a:off x="9203172" y="550772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BD06603-275C-419F-8D37-065A9F0CA0E7}"/>
                </a:ext>
              </a:extLst>
            </p:cNvPr>
            <p:cNvSpPr/>
            <p:nvPr/>
          </p:nvSpPr>
          <p:spPr>
            <a:xfrm>
              <a:off x="9790301" y="550772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DDC316-4E4D-4E11-930B-EB5DF3BA7D2E}"/>
                </a:ext>
              </a:extLst>
            </p:cNvPr>
            <p:cNvSpPr/>
            <p:nvPr/>
          </p:nvSpPr>
          <p:spPr>
            <a:xfrm>
              <a:off x="10382316" y="550772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C280310-73C4-4838-96B3-A3A9256817CD}"/>
                </a:ext>
              </a:extLst>
            </p:cNvPr>
            <p:cNvSpPr/>
            <p:nvPr/>
          </p:nvSpPr>
          <p:spPr>
            <a:xfrm>
              <a:off x="10974331" y="550772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8366C20-AF91-47A1-89B6-7A4722E91721}"/>
                </a:ext>
              </a:extLst>
            </p:cNvPr>
            <p:cNvSpPr/>
            <p:nvPr/>
          </p:nvSpPr>
          <p:spPr>
            <a:xfrm>
              <a:off x="8024028" y="550772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EDAFE3C-5118-46E1-B6BD-1625198BB851}"/>
                </a:ext>
              </a:extLst>
            </p:cNvPr>
            <p:cNvSpPr/>
            <p:nvPr/>
          </p:nvSpPr>
          <p:spPr>
            <a:xfrm>
              <a:off x="8597710" y="3615098"/>
              <a:ext cx="2210775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6F7C08B-C056-4760-AAE6-3C1320C533DE}"/>
                </a:ext>
              </a:extLst>
            </p:cNvPr>
            <p:cNvSpPr/>
            <p:nvPr/>
          </p:nvSpPr>
          <p:spPr>
            <a:xfrm>
              <a:off x="9494249" y="37390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7A3DD4-690B-4FFA-9C6E-6414025AE21F}"/>
                </a:ext>
              </a:extLst>
            </p:cNvPr>
            <p:cNvSpPr/>
            <p:nvPr/>
          </p:nvSpPr>
          <p:spPr>
            <a:xfrm>
              <a:off x="10116840" y="374045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0EA09F-A791-4711-B5CF-6328AA838547}"/>
                </a:ext>
              </a:extLst>
            </p:cNvPr>
            <p:cNvSpPr/>
            <p:nvPr/>
          </p:nvSpPr>
          <p:spPr>
            <a:xfrm>
              <a:off x="8871658" y="374045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BFFD4253-15DD-4716-B739-7BC4422D4EBB}"/>
                </a:ext>
              </a:extLst>
            </p:cNvPr>
            <p:cNvSpPr/>
            <p:nvPr/>
          </p:nvSpPr>
          <p:spPr>
            <a:xfrm rot="16200000">
              <a:off x="9249770" y="4794154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90D1D521-6A52-448D-BB95-332B62645097}"/>
                </a:ext>
              </a:extLst>
            </p:cNvPr>
            <p:cNvSpPr/>
            <p:nvPr/>
          </p:nvSpPr>
          <p:spPr>
            <a:xfrm rot="16200000">
              <a:off x="9271030" y="3125983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8DD954F-0BDE-492E-AC1E-06A56DCE7028}"/>
              </a:ext>
            </a:extLst>
          </p:cNvPr>
          <p:cNvGrpSpPr/>
          <p:nvPr/>
        </p:nvGrpSpPr>
        <p:grpSpPr>
          <a:xfrm>
            <a:off x="4930753" y="1710900"/>
            <a:ext cx="3431445" cy="2342397"/>
            <a:chOff x="6617423" y="1717576"/>
            <a:chExt cx="5213090" cy="405405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21EB70D-E3C1-4022-99FF-237F9D180D02}"/>
                </a:ext>
              </a:extLst>
            </p:cNvPr>
            <p:cNvSpPr/>
            <p:nvPr/>
          </p:nvSpPr>
          <p:spPr>
            <a:xfrm>
              <a:off x="7093415" y="1717576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BE7C71-7358-44BD-A8E4-62D615D95A55}"/>
                </a:ext>
              </a:extLst>
            </p:cNvPr>
            <p:cNvSpPr/>
            <p:nvPr/>
          </p:nvSpPr>
          <p:spPr>
            <a:xfrm>
              <a:off x="7967019" y="18831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8F34843-B485-48C0-8FCF-A62771F4A3E9}"/>
                </a:ext>
              </a:extLst>
            </p:cNvPr>
            <p:cNvSpPr/>
            <p:nvPr/>
          </p:nvSpPr>
          <p:spPr>
            <a:xfrm>
              <a:off x="8559034" y="18831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DDF73D9-06BF-474E-92C4-CE63E7E54EE4}"/>
                </a:ext>
              </a:extLst>
            </p:cNvPr>
            <p:cNvSpPr/>
            <p:nvPr/>
          </p:nvSpPr>
          <p:spPr>
            <a:xfrm>
              <a:off x="9146163" y="18831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555D2D-92B2-4E9F-B59A-FAD78FB23E81}"/>
                </a:ext>
              </a:extLst>
            </p:cNvPr>
            <p:cNvSpPr/>
            <p:nvPr/>
          </p:nvSpPr>
          <p:spPr>
            <a:xfrm>
              <a:off x="9738178" y="18831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6FC631-74AF-4606-9A34-6DD4347FE5CC}"/>
                </a:ext>
              </a:extLst>
            </p:cNvPr>
            <p:cNvSpPr/>
            <p:nvPr/>
          </p:nvSpPr>
          <p:spPr>
            <a:xfrm>
              <a:off x="10330193" y="18831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FD48CD-AD9D-4102-9EBF-1A48BC08BF93}"/>
                </a:ext>
              </a:extLst>
            </p:cNvPr>
            <p:cNvSpPr/>
            <p:nvPr/>
          </p:nvSpPr>
          <p:spPr>
            <a:xfrm>
              <a:off x="7379890" y="18831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36A3B20-E3F1-4091-931B-B7DD51F871F9}"/>
                </a:ext>
              </a:extLst>
            </p:cNvPr>
            <p:cNvSpPr/>
            <p:nvPr/>
          </p:nvSpPr>
          <p:spPr>
            <a:xfrm>
              <a:off x="7078161" y="5051786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62B18B-BAC1-428F-8A9D-1FDB02DE7B3E}"/>
                </a:ext>
              </a:extLst>
            </p:cNvPr>
            <p:cNvSpPr/>
            <p:nvPr/>
          </p:nvSpPr>
          <p:spPr>
            <a:xfrm>
              <a:off x="7980465" y="521734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999B978-9CE3-4E88-BA51-C45770C2A55C}"/>
                </a:ext>
              </a:extLst>
            </p:cNvPr>
            <p:cNvSpPr/>
            <p:nvPr/>
          </p:nvSpPr>
          <p:spPr>
            <a:xfrm>
              <a:off x="8572480" y="521734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F5C197-D2E8-40D4-AFCE-F61AD39FCE8C}"/>
                </a:ext>
              </a:extLst>
            </p:cNvPr>
            <p:cNvSpPr/>
            <p:nvPr/>
          </p:nvSpPr>
          <p:spPr>
            <a:xfrm>
              <a:off x="9159609" y="521734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F2C0B12-6ED3-424A-929B-F858C6FAB390}"/>
                </a:ext>
              </a:extLst>
            </p:cNvPr>
            <p:cNvSpPr/>
            <p:nvPr/>
          </p:nvSpPr>
          <p:spPr>
            <a:xfrm>
              <a:off x="9751624" y="521734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054EAE8-45F3-4233-9DAA-1C9130F78247}"/>
                </a:ext>
              </a:extLst>
            </p:cNvPr>
            <p:cNvSpPr/>
            <p:nvPr/>
          </p:nvSpPr>
          <p:spPr>
            <a:xfrm>
              <a:off x="10343639" y="521734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5CD2EA1-82F0-4904-897B-F65DA9DECAEA}"/>
                </a:ext>
              </a:extLst>
            </p:cNvPr>
            <p:cNvSpPr/>
            <p:nvPr/>
          </p:nvSpPr>
          <p:spPr>
            <a:xfrm>
              <a:off x="7393336" y="521734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10E333B-0506-4B7A-BF80-BDEDB2BF0D47}"/>
                </a:ext>
              </a:extLst>
            </p:cNvPr>
            <p:cNvSpPr/>
            <p:nvPr/>
          </p:nvSpPr>
          <p:spPr>
            <a:xfrm>
              <a:off x="6617423" y="3324720"/>
              <a:ext cx="5213090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39CEDD4-8416-47FA-BAA4-D3448C148714}"/>
                </a:ext>
              </a:extLst>
            </p:cNvPr>
            <p:cNvSpPr/>
            <p:nvPr/>
          </p:nvSpPr>
          <p:spPr>
            <a:xfrm>
              <a:off x="8660403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9FF2B4-E130-4A4A-BE71-DD366F07A20F}"/>
                </a:ext>
              </a:extLst>
            </p:cNvPr>
            <p:cNvSpPr/>
            <p:nvPr/>
          </p:nvSpPr>
          <p:spPr>
            <a:xfrm>
              <a:off x="9252418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633B14-E8EA-4775-82D5-0FEDE66C9FE2}"/>
                </a:ext>
              </a:extLst>
            </p:cNvPr>
            <p:cNvSpPr/>
            <p:nvPr/>
          </p:nvSpPr>
          <p:spPr>
            <a:xfrm>
              <a:off x="9839547" y="349027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255B65F-D0D8-4723-93EE-26DE8BB6C551}"/>
                </a:ext>
              </a:extLst>
            </p:cNvPr>
            <p:cNvSpPr/>
            <p:nvPr/>
          </p:nvSpPr>
          <p:spPr>
            <a:xfrm>
              <a:off x="10431562" y="349027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47C9275-2E72-47A3-8DC2-1117DC06E470}"/>
                </a:ext>
              </a:extLst>
            </p:cNvPr>
            <p:cNvSpPr/>
            <p:nvPr/>
          </p:nvSpPr>
          <p:spPr>
            <a:xfrm>
              <a:off x="11023577" y="349027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77B64D7-4B01-4E46-8FDD-38C0310E54DD}"/>
                </a:ext>
              </a:extLst>
            </p:cNvPr>
            <p:cNvSpPr/>
            <p:nvPr/>
          </p:nvSpPr>
          <p:spPr>
            <a:xfrm>
              <a:off x="8073274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C53D793-5538-4EE0-9E32-06CE6171BBB3}"/>
                </a:ext>
              </a:extLst>
            </p:cNvPr>
            <p:cNvSpPr/>
            <p:nvPr/>
          </p:nvSpPr>
          <p:spPr>
            <a:xfrm>
              <a:off x="6889244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E53E882-C2C8-4312-8722-7E6687A871BD}"/>
                </a:ext>
              </a:extLst>
            </p:cNvPr>
            <p:cNvSpPr/>
            <p:nvPr/>
          </p:nvSpPr>
          <p:spPr>
            <a:xfrm>
              <a:off x="7481259" y="347746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B7D4ECA1-844D-46AB-B138-F6721EC93B5B}"/>
                </a:ext>
              </a:extLst>
            </p:cNvPr>
            <p:cNvSpPr/>
            <p:nvPr/>
          </p:nvSpPr>
          <p:spPr>
            <a:xfrm rot="16200000">
              <a:off x="8619078" y="4503776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14DC10AD-B486-4C07-950D-9457C98D1439}"/>
                </a:ext>
              </a:extLst>
            </p:cNvPr>
            <p:cNvSpPr/>
            <p:nvPr/>
          </p:nvSpPr>
          <p:spPr>
            <a:xfrm rot="16200000">
              <a:off x="8640338" y="2835605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7BE80BA-0C99-4567-8ABE-D5F1E0FFCDBD}"/>
              </a:ext>
            </a:extLst>
          </p:cNvPr>
          <p:cNvSpPr txBox="1"/>
          <p:nvPr/>
        </p:nvSpPr>
        <p:spPr>
          <a:xfrm>
            <a:off x="608238" y="1023487"/>
            <a:ext cx="7836162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100" dirty="0"/>
              <a:t>We distinguish between two types of AE structures</a:t>
            </a:r>
            <a:endParaRPr lang="he-IL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A5A49-376D-504A-92E7-4B24A8D72741}"/>
              </a:ext>
            </a:extLst>
          </p:cNvPr>
          <p:cNvSpPr txBox="1"/>
          <p:nvPr/>
        </p:nvSpPr>
        <p:spPr>
          <a:xfrm>
            <a:off x="1241236" y="412001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complete AE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293A75-8217-E14E-84FE-9AFAEE7937F7}"/>
              </a:ext>
            </a:extLst>
          </p:cNvPr>
          <p:cNvSpPr txBox="1"/>
          <p:nvPr/>
        </p:nvSpPr>
        <p:spPr>
          <a:xfrm>
            <a:off x="5722007" y="4148954"/>
            <a:ext cx="200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complete AE</a:t>
            </a:r>
          </a:p>
        </p:txBody>
      </p:sp>
    </p:spTree>
    <p:extLst>
      <p:ext uri="{BB962C8B-B14F-4D97-AF65-F5344CB8AC3E}">
        <p14:creationId xmlns:p14="http://schemas.microsoft.com/office/powerpoint/2010/main" val="300515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321537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Georgia" panose="02040502050405020303" pitchFamily="18" charset="0"/>
              </a:rPr>
              <a:t>Undercomplete and Overcomplete AE</a:t>
            </a:r>
            <a:endParaRPr lang="en-US" sz="3600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B651453-5ADD-4C3E-9175-76245A325137}"/>
              </a:ext>
            </a:extLst>
          </p:cNvPr>
          <p:cNvSpPr txBox="1">
            <a:spLocks/>
          </p:cNvSpPr>
          <p:nvPr/>
        </p:nvSpPr>
        <p:spPr>
          <a:xfrm>
            <a:off x="228600" y="4629150"/>
            <a:ext cx="57150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solidFill>
                  <a:schemeClr val="tx1"/>
                </a:solidFill>
              </a:rPr>
              <a:t>Source: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http://machinelearninguru.com/deep_learning/tensorflow/neural_networks/autoencoder/autoencoder.html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https://www.sciencedirect.com/science/article/pii/S1566253517307844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Picture 3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BDD7DBFF-8E45-443C-AF29-73B0EFBD1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91" y="1200150"/>
            <a:ext cx="656041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1"/>
            <a:ext cx="861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Hyperparameters of Autoencoder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997579-F9CA-431E-AE8B-04B290DD4F64}"/>
              </a:ext>
            </a:extLst>
          </p:cNvPr>
          <p:cNvSpPr/>
          <p:nvPr/>
        </p:nvSpPr>
        <p:spPr>
          <a:xfrm>
            <a:off x="609600" y="1504950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Code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Number of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Number of nodes per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Loss function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C670A28-C5DD-45C4-990A-19A8D0F0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4673606"/>
            <a:ext cx="5181600" cy="260344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https://towardsdatascience.com/applied-deep-learning-part-3-autoencoders-1c083af4d798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3"/>
              </a:rPr>
              <a:t>http://www.deeplearningbook.org/contents/autoencoders.html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5570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1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Types of Regularized Autoencoders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F59B91-98B8-4BC8-8BC3-BC753490EA0D}"/>
              </a:ext>
            </a:extLst>
          </p:cNvPr>
          <p:cNvSpPr/>
          <p:nvPr/>
        </p:nvSpPr>
        <p:spPr>
          <a:xfrm>
            <a:off x="381000" y="1233666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C1A439-FEE8-4B84-A67C-583A4F6CB42D}"/>
              </a:ext>
            </a:extLst>
          </p:cNvPr>
          <p:cNvSpPr/>
          <p:nvPr/>
        </p:nvSpPr>
        <p:spPr>
          <a:xfrm>
            <a:off x="381000" y="1502598"/>
            <a:ext cx="72457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800" dirty="0">
                <a:latin typeface="Georgia" panose="02040502050405020303" pitchFamily="18" charset="0"/>
              </a:rPr>
              <a:t>Denoising Autoencoder (DAE)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>
                <a:latin typeface="Georgia" panose="02040502050405020303" pitchFamily="18" charset="0"/>
              </a:rPr>
              <a:t>Sparse Autoencoder (SAE)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>
                <a:latin typeface="Georgia" panose="02040502050405020303" pitchFamily="18" charset="0"/>
              </a:rPr>
              <a:t>Variational Autoencoder (VAE)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C33DDA-377F-4DB0-AAC7-AB3CA798C13A}"/>
              </a:ext>
            </a:extLst>
          </p:cNvPr>
          <p:cNvSpPr txBox="1">
            <a:spLocks/>
          </p:cNvSpPr>
          <p:nvPr/>
        </p:nvSpPr>
        <p:spPr>
          <a:xfrm>
            <a:off x="228600" y="4629150"/>
            <a:ext cx="6096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solidFill>
                  <a:schemeClr val="tx1"/>
                </a:solidFill>
              </a:rPr>
              <a:t>Source: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http://machinelearninguru.com/deep_learning/tensorflow/neural_networks/autoencoder/autoencoder.html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3"/>
              </a:rPr>
              <a:t>https://en.wikipedia.org/wiki/Autoencoder#Variations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091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1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Applications of Autoencoders</a:t>
            </a:r>
            <a:endParaRPr lang="en-US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89E1B-AC21-4009-89D7-4DCD6481C683}"/>
              </a:ext>
            </a:extLst>
          </p:cNvPr>
          <p:cNvSpPr/>
          <p:nvPr/>
        </p:nvSpPr>
        <p:spPr>
          <a:xfrm>
            <a:off x="457200" y="1352550"/>
            <a:ext cx="792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en-US" sz="2800" dirty="0">
                <a:latin typeface="Georgia" panose="02040502050405020303" pitchFamily="18" charset="0"/>
              </a:rPr>
              <a:t>Dimensionality Reduction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dirty="0">
                <a:latin typeface="Georgia" panose="02040502050405020303" pitchFamily="18" charset="0"/>
              </a:rPr>
              <a:t>Data Denoising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dirty="0">
                <a:latin typeface="Georgia" panose="02040502050405020303" pitchFamily="18" charset="0"/>
              </a:rPr>
              <a:t>Image Compression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dirty="0">
                <a:latin typeface="Georgia" panose="02040502050405020303" pitchFamily="18" charset="0"/>
              </a:rPr>
              <a:t>Feature Engineering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dirty="0">
                <a:latin typeface="Georgia" panose="02040502050405020303" pitchFamily="18" charset="0"/>
              </a:rPr>
              <a:t>Representation Learning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4AE58E0-D9E9-4E60-B175-715BB36C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4552950"/>
            <a:ext cx="5029200" cy="30480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https://towardsdatascience.com/applied-deep-learning-part-3-autoencoders-1c083af4d798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7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62150"/>
            <a:ext cx="7467600" cy="973931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10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12E11-91EA-7448-B2ED-E3118026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6215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16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E165-C29E-5847-ABAA-A37EFDEB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37663"/>
          </a:xfrm>
        </p:spPr>
        <p:txBody>
          <a:bodyPr>
            <a:normAutofit/>
          </a:bodyPr>
          <a:lstStyle/>
          <a:p>
            <a:r>
              <a:rPr lang="en-US" dirty="0"/>
              <a:t>Why Dimensionality Reduction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CC9B7-AA15-F74C-BB7C-0943CF761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7070"/>
            <a:ext cx="4710039" cy="3478493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In machine learning “dimensionality” refers to number of features in your dataset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Curse of Dimensionality </a:t>
            </a:r>
          </a:p>
          <a:p>
            <a:pPr marL="342900" lvl="1" indent="0">
              <a:buNone/>
            </a:pPr>
            <a:r>
              <a:rPr lang="en-US" dirty="0"/>
              <a:t>Number of features is very large relative to the number of observations in your dataset very difficult in training machine learning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41C84-7A1E-4247-B490-5767F58CB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89" y="911506"/>
            <a:ext cx="3478493" cy="34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6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0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Dimensionality Reduction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10845-CA3B-4AF9-818B-B6A24B9FB84D}"/>
              </a:ext>
            </a:extLst>
          </p:cNvPr>
          <p:cNvSpPr/>
          <p:nvPr/>
        </p:nvSpPr>
        <p:spPr>
          <a:xfrm>
            <a:off x="381000" y="1276350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Dimensionality reduction allows us to get a lower dimension representation of the data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The encoder creates new (fewer) features from the input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633F5-A818-481E-8F40-55883C48B349}"/>
              </a:ext>
            </a:extLst>
          </p:cNvPr>
          <p:cNvSpPr txBox="1"/>
          <p:nvPr/>
        </p:nvSpPr>
        <p:spPr>
          <a:xfrm>
            <a:off x="228600" y="4628559"/>
            <a:ext cx="3363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3"/>
              </a:rPr>
              <a:t>https://www.udemy.com/deeplearning/learn/v4/overview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833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CB02-4EF5-4B50-B3A2-9F94294E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35" y="344382"/>
            <a:ext cx="8498422" cy="574310"/>
          </a:xfrm>
        </p:spPr>
        <p:txBody>
          <a:bodyPr>
            <a:normAutofit fontScale="90000"/>
          </a:bodyPr>
          <a:lstStyle/>
          <a:p>
            <a:r>
              <a:rPr lang="en-US" dirty="0"/>
              <a:t>PCA – Principal Component analysis </a:t>
            </a:r>
            <a:endParaRPr lang="he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8F828B-2030-4ABC-8E2F-EF4A6B94015A}"/>
              </a:ext>
            </a:extLst>
          </p:cNvPr>
          <p:cNvSpPr txBox="1">
            <a:spLocks/>
          </p:cNvSpPr>
          <p:nvPr/>
        </p:nvSpPr>
        <p:spPr>
          <a:xfrm>
            <a:off x="1028325" y="1910500"/>
            <a:ext cx="7932166" cy="3089978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5E700-C5DA-4B97-B52A-4C435BA250ED}"/>
              </a:ext>
            </a:extLst>
          </p:cNvPr>
          <p:cNvSpPr txBox="1"/>
          <p:nvPr/>
        </p:nvSpPr>
        <p:spPr>
          <a:xfrm>
            <a:off x="411734" y="1122639"/>
            <a:ext cx="4467512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2100" dirty="0"/>
              <a:t>Statistical approach for data compression and visualization</a:t>
            </a:r>
          </a:p>
          <a:p>
            <a:pPr marL="214313" indent="-214313">
              <a:buFontTx/>
              <a:buChar char="-"/>
            </a:pPr>
            <a:r>
              <a:rPr lang="en-US" sz="2100" dirty="0"/>
              <a:t>Invented by Karl Pearson in 1901</a:t>
            </a:r>
          </a:p>
          <a:p>
            <a:pPr marL="214313" indent="-214313">
              <a:buFontTx/>
              <a:buChar char="-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Strengths:</a:t>
            </a:r>
          </a:p>
          <a:p>
            <a:pPr marL="557213" lvl="1" indent="-214313">
              <a:buFontTx/>
              <a:buChar char="-"/>
            </a:pPr>
            <a:r>
              <a:rPr lang="en-US" sz="2100" dirty="0"/>
              <a:t>Fast and simple to implement</a:t>
            </a:r>
          </a:p>
          <a:p>
            <a:pPr marL="557213" lvl="1" indent="-214313">
              <a:buFontTx/>
              <a:buChar char="-"/>
            </a:pPr>
            <a:r>
              <a:rPr lang="en-US" sz="2100" dirty="0"/>
              <a:t>Variations and extensions to PCA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Weakness: </a:t>
            </a:r>
          </a:p>
          <a:p>
            <a:pPr marL="557213" lvl="1" indent="-214313">
              <a:buFontTx/>
              <a:buChar char="-"/>
            </a:pPr>
            <a:r>
              <a:rPr lang="en-US" sz="2100" dirty="0"/>
              <a:t>linear components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9A344-5C6F-4878-A949-0F7824D7A9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146"/>
          <a:stretch/>
        </p:blipFill>
        <p:spPr>
          <a:xfrm>
            <a:off x="4879246" y="918692"/>
            <a:ext cx="4030910" cy="3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68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8A00-114B-4627-AA22-06A35420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83" y="280306"/>
            <a:ext cx="7290054" cy="394325"/>
          </a:xfrm>
        </p:spPr>
        <p:txBody>
          <a:bodyPr>
            <a:normAutofit fontScale="90000"/>
          </a:bodyPr>
          <a:lstStyle/>
          <a:p>
            <a:r>
              <a:rPr lang="en-US" dirty="0"/>
              <a:t>Autoencoder for dimensionality reduction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0A135-8B99-481A-A6D0-3D007AD14698}"/>
                  </a:ext>
                </a:extLst>
              </p:cNvPr>
              <p:cNvSpPr txBox="1"/>
              <p:nvPr/>
            </p:nvSpPr>
            <p:spPr>
              <a:xfrm>
                <a:off x="476677" y="812185"/>
                <a:ext cx="4963149" cy="400596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r>
                      <a:rPr lang="he-IL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he-IL" dirty="0"/>
                  <a:t> </a:t>
                </a:r>
                <a:r>
                  <a:rPr lang="en-US" dirty="0"/>
                  <a:t>(no labels) we would like to learn the functions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(encoder)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(decoder) where:</a:t>
                </a:r>
              </a:p>
              <a:p>
                <a:endParaRPr lang="en-US" dirty="0"/>
              </a:p>
              <a:p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</a:p>
              <a:p>
                <a:endParaRPr lang="en-US" dirty="0"/>
              </a:p>
              <a:p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dirty="0"/>
                  <a:t>approximation </a:t>
                </a:r>
                <a:r>
                  <a:rPr lang="en-US" dirty="0"/>
                  <a:t>of the identity   	function.</a:t>
                </a:r>
              </a:p>
              <a:p>
                <a:r>
                  <a:rPr lang="en-US" dirty="0"/>
                  <a:t>		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0A135-8B99-481A-A6D0-3D007AD14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77" y="812185"/>
                <a:ext cx="4963149" cy="4005968"/>
              </a:xfrm>
              <a:prstGeom prst="rect">
                <a:avLst/>
              </a:prstGeom>
              <a:blipFill>
                <a:blip r:embed="rId3"/>
                <a:stretch>
                  <a:fillRect l="-1023" t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666D4B-E51F-4E88-A1D3-913E30CDE019}"/>
                  </a:ext>
                </a:extLst>
              </p:cNvPr>
              <p:cNvSpPr txBox="1"/>
              <p:nvPr/>
            </p:nvSpPr>
            <p:spPr>
              <a:xfrm>
                <a:off x="5840710" y="2913915"/>
                <a:ext cx="2524088" cy="12003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some </a:t>
                </a:r>
                <a:r>
                  <a:rPr lang="en-US" b="1" dirty="0"/>
                  <a:t>latent</a:t>
                </a:r>
                <a:r>
                  <a:rPr lang="en-US" dirty="0"/>
                  <a:t> representation or </a:t>
                </a:r>
                <a:r>
                  <a:rPr lang="en-US" b="1" dirty="0"/>
                  <a:t>code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non-linearity such as the sigmoid)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666D4B-E51F-4E88-A1D3-913E30CDE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710" y="2913915"/>
                <a:ext cx="2524088" cy="1200329"/>
              </a:xfrm>
              <a:prstGeom prst="rect">
                <a:avLst/>
              </a:prstGeom>
              <a:blipFill>
                <a:blip r:embed="rId4"/>
                <a:stretch>
                  <a:fillRect l="-985" t="-1020" b="-5102"/>
                </a:stretch>
              </a:blipFill>
              <a:ln w="38100"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B8FE9F3-DB90-4852-9C56-6379CB867C3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915137" y="2387279"/>
            <a:ext cx="1925573" cy="112680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D4740E-74D7-4F48-A302-289B8CC50CAA}"/>
              </a:ext>
            </a:extLst>
          </p:cNvPr>
          <p:cNvGrpSpPr/>
          <p:nvPr/>
        </p:nvGrpSpPr>
        <p:grpSpPr>
          <a:xfrm>
            <a:off x="5012691" y="651298"/>
            <a:ext cx="3845338" cy="2093956"/>
            <a:chOff x="7039727" y="1393644"/>
            <a:chExt cx="5127117" cy="2791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319A70-F666-48A3-9A76-CAA0B89A88DE}"/>
                    </a:ext>
                  </a:extLst>
                </p:cNvPr>
                <p:cNvSpPr txBox="1"/>
                <p:nvPr/>
              </p:nvSpPr>
              <p:spPr>
                <a:xfrm>
                  <a:off x="11778875" y="2512616"/>
                  <a:ext cx="387969" cy="553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he-IL" sz="2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e-IL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he-IL" sz="27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319A70-F666-48A3-9A76-CAA0B89A8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8875" y="2512616"/>
                  <a:ext cx="387969" cy="553997"/>
                </a:xfrm>
                <a:prstGeom prst="rect">
                  <a:avLst/>
                </a:prstGeom>
                <a:blipFill>
                  <a:blip r:embed="rId5"/>
                  <a:stretch>
                    <a:fillRect l="-13043" t="-23529" r="-86957" b="-4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B180C87-C561-4B2A-AA65-ABDD6F3F233A}"/>
                </a:ext>
              </a:extLst>
            </p:cNvPr>
            <p:cNvGrpSpPr/>
            <p:nvPr/>
          </p:nvGrpSpPr>
          <p:grpSpPr>
            <a:xfrm>
              <a:off x="7039727" y="1393644"/>
              <a:ext cx="4739148" cy="2791941"/>
              <a:chOff x="7039727" y="1390247"/>
              <a:chExt cx="4739148" cy="2791941"/>
            </a:xfrm>
          </p:grpSpPr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A159C6FD-31D1-4249-AA74-A073173179FE}"/>
                  </a:ext>
                </a:extLst>
              </p:cNvPr>
              <p:cNvSpPr/>
              <p:nvPr/>
            </p:nvSpPr>
            <p:spPr>
              <a:xfrm rot="5400000">
                <a:off x="7266883" y="2157840"/>
                <a:ext cx="2785145" cy="1249960"/>
              </a:xfrm>
              <a:prstGeom prst="trapezoid">
                <a:avLst>
                  <a:gd name="adj" fmla="val 63255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8485257-E1CF-4A5F-88C2-D75ADCBF867D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626" y="2468232"/>
                    <a:ext cx="1002527" cy="6155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he-I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he-IL" sz="240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8485257-E1CF-4A5F-88C2-D75ADCBF86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626" y="2468232"/>
                    <a:ext cx="1002527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t="-10811" r="-26667" b="-2702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AF015B25-6C08-49EC-AFDF-B189EF5A4225}"/>
                  </a:ext>
                </a:extLst>
              </p:cNvPr>
              <p:cNvSpPr/>
              <p:nvPr/>
            </p:nvSpPr>
            <p:spPr>
              <a:xfrm rot="16200000">
                <a:off x="9486523" y="2164636"/>
                <a:ext cx="2785145" cy="1249960"/>
              </a:xfrm>
              <a:prstGeom prst="trapezoid">
                <a:avLst>
                  <a:gd name="adj" fmla="val 63255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3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BE6CC56-CC6F-48CE-93DD-51F9A292C0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3224" y="2475028"/>
                    <a:ext cx="916748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he-I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he-IL" sz="24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BE6CC56-CC6F-48CE-93DD-51F9A292C0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3224" y="2475028"/>
                    <a:ext cx="916748" cy="492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7273" t="-20000" r="-30909" b="-4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A845A013-80FF-4716-B900-74337A0289CF}"/>
                      </a:ext>
                    </a:extLst>
                  </p:cNvPr>
                  <p:cNvSpPr/>
                  <p:nvPr/>
                </p:nvSpPr>
                <p:spPr>
                  <a:xfrm>
                    <a:off x="7039727" y="2428878"/>
                    <a:ext cx="644215" cy="73866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3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he-IL" sz="3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A845A013-80FF-4716-B900-74337A0289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9727" y="2428878"/>
                    <a:ext cx="644215" cy="73866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1364" r="-38462" b="-3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46B705-2B70-4F15-8684-0177AD21A535}"/>
                  </a:ext>
                </a:extLst>
              </p:cNvPr>
              <p:cNvCxnSpPr>
                <a:cxnSpLocks/>
                <a:stCxn id="9" idx="3"/>
                <a:endCxn id="3" idx="2"/>
              </p:cNvCxnSpPr>
              <p:nvPr/>
            </p:nvCxnSpPr>
            <p:spPr>
              <a:xfrm flipV="1">
                <a:off x="7683942" y="2782822"/>
                <a:ext cx="350535" cy="15388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1253E01-703D-45FE-A2DE-314E22C861D7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>
                <a:off x="9284436" y="2782821"/>
                <a:ext cx="298602" cy="6795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CBCB384-205B-4031-9B86-624A87F4D025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>
                <a:off x="9955512" y="2789616"/>
                <a:ext cx="298604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D3579CE-FC3A-4F19-A0B6-712EFF818676}"/>
                  </a:ext>
                </a:extLst>
              </p:cNvPr>
              <p:cNvCxnSpPr>
                <a:cxnSpLocks/>
                <a:stCxn id="7" idx="2"/>
                <a:endCxn id="11" idx="1"/>
              </p:cNvCxnSpPr>
              <p:nvPr/>
            </p:nvCxnSpPr>
            <p:spPr>
              <a:xfrm flipV="1">
                <a:off x="11504076" y="2786218"/>
                <a:ext cx="274799" cy="339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58C7E72-6A6F-41C3-B1F4-A8FF047299D1}"/>
              </a:ext>
            </a:extLst>
          </p:cNvPr>
          <p:cNvCxnSpPr>
            <a:cxnSpLocks/>
            <a:endCxn id="43" idx="1"/>
          </p:cNvCxnSpPr>
          <p:nvPr/>
        </p:nvCxnSpPr>
        <p:spPr>
          <a:xfrm rot="16200000" flipH="1">
            <a:off x="1677666" y="3576934"/>
            <a:ext cx="1592978" cy="162073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24A285-7068-493B-9DF1-14179B9CBA4E}"/>
                  </a:ext>
                </a:extLst>
              </p:cNvPr>
              <p:cNvSpPr txBox="1"/>
              <p:nvPr/>
            </p:nvSpPr>
            <p:spPr>
              <a:xfrm>
                <a:off x="2555192" y="4085128"/>
                <a:ext cx="2710428" cy="7386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100" dirty="0"/>
                  <a:t> is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’s reconstruction)</a:t>
                </a:r>
                <a:endParaRPr lang="he-IL" sz="21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24A285-7068-493B-9DF1-14179B9C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92" y="4085128"/>
                <a:ext cx="2710428" cy="738664"/>
              </a:xfrm>
              <a:prstGeom prst="rect">
                <a:avLst/>
              </a:prstGeom>
              <a:blipFill>
                <a:blip r:embed="rId9"/>
                <a:stretch>
                  <a:fillRect l="-1835" t="-3226" b="-9677"/>
                </a:stretch>
              </a:blipFill>
              <a:ln w="38100"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923BEE-44A0-4476-87C0-CB5172138B77}"/>
                  </a:ext>
                </a:extLst>
              </p:cNvPr>
              <p:cNvSpPr txBox="1"/>
              <p:nvPr/>
            </p:nvSpPr>
            <p:spPr>
              <a:xfrm>
                <a:off x="7040285" y="1151117"/>
                <a:ext cx="327171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7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he-IL" sz="27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923BEE-44A0-4476-87C0-CB517213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285" y="1151117"/>
                <a:ext cx="327171" cy="415498"/>
              </a:xfrm>
              <a:prstGeom prst="rect">
                <a:avLst/>
              </a:prstGeom>
              <a:blipFill>
                <a:blip r:embed="rId10"/>
                <a:stretch>
                  <a:fillRect t="-24242" r="-62963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933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C258-0E48-4F85-9932-E2796434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Georgia" panose="02040502050405020303" pitchFamily="18" charset="0"/>
              </a:rPr>
              <a:t>Autoencoder vs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414B1-1A28-488D-AB52-3E3471D66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PCA is restricted to a linear map, while auto encoders can have nonlinear encoder/decoders.</a:t>
            </a:r>
          </a:p>
          <a:p>
            <a:r>
              <a:rPr lang="en-US" dirty="0">
                <a:latin typeface="Georgia" panose="02040502050405020303" pitchFamily="18" charset="0"/>
              </a:rPr>
              <a:t>A single layer auto encoder with linear transfer function is nearly equivalent to PCA, where nearly means that the </a:t>
            </a:r>
            <a:r>
              <a:rPr lang="en-US" b="1" dirty="0">
                <a:latin typeface="Georgia" panose="02040502050405020303" pitchFamily="18" charset="0"/>
              </a:rPr>
              <a:t>W</a:t>
            </a:r>
            <a:r>
              <a:rPr lang="en-US" dirty="0">
                <a:latin typeface="Georgia" panose="02040502050405020303" pitchFamily="18" charset="0"/>
              </a:rPr>
              <a:t> found by AE and PCA won't be the same--but the subspace spanned by the respective </a:t>
            </a:r>
            <a:r>
              <a:rPr lang="en-US" b="1" dirty="0">
                <a:latin typeface="Georgia" panose="02040502050405020303" pitchFamily="18" charset="0"/>
              </a:rPr>
              <a:t>W's</a:t>
            </a:r>
            <a:r>
              <a:rPr lang="en-US" dirty="0">
                <a:latin typeface="Georgia" panose="02040502050405020303" pitchFamily="18" charset="0"/>
              </a:rPr>
              <a:t> will.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BF684D-5514-432C-B2AB-327B17DDD29C}"/>
              </a:ext>
            </a:extLst>
          </p:cNvPr>
          <p:cNvSpPr/>
          <p:nvPr/>
        </p:nvSpPr>
        <p:spPr>
          <a:xfrm>
            <a:off x="304800" y="4594623"/>
            <a:ext cx="3886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2"/>
              </a:rPr>
              <a:t>https://www.cs.toronto.edu/~urtasun/courses/CSC411/14_pca.pdf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689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05" y="308070"/>
            <a:ext cx="7886700" cy="73314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Undercomplete Autoencoder for dimensionality reduction</a:t>
            </a:r>
            <a:endParaRPr lang="he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55AC0-F312-4D1A-B929-8D0D17BD4894}"/>
              </a:ext>
            </a:extLst>
          </p:cNvPr>
          <p:cNvGrpSpPr/>
          <p:nvPr/>
        </p:nvGrpSpPr>
        <p:grpSpPr>
          <a:xfrm>
            <a:off x="4572000" y="1299412"/>
            <a:ext cx="3908142" cy="3040543"/>
            <a:chOff x="5451141" y="2024732"/>
            <a:chExt cx="5210856" cy="40540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92230CB-B770-4988-B2B8-273313FAC36F}"/>
                </a:ext>
              </a:extLst>
            </p:cNvPr>
            <p:cNvSpPr/>
            <p:nvPr/>
          </p:nvSpPr>
          <p:spPr>
            <a:xfrm>
              <a:off x="6633538" y="2024732"/>
              <a:ext cx="4028459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42765E7-8FD1-4B7D-BF81-DA6457FCAB50}"/>
                </a:ext>
              </a:extLst>
            </p:cNvPr>
            <p:cNvSpPr/>
            <p:nvPr/>
          </p:nvSpPr>
          <p:spPr>
            <a:xfrm>
              <a:off x="7507142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B27665-B37B-4BBB-ACE8-F1D4C43C22D0}"/>
                </a:ext>
              </a:extLst>
            </p:cNvPr>
            <p:cNvSpPr/>
            <p:nvPr/>
          </p:nvSpPr>
          <p:spPr>
            <a:xfrm>
              <a:off x="8099157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A95C108-0BD0-4375-8AB3-F6132C2468BD}"/>
                </a:ext>
              </a:extLst>
            </p:cNvPr>
            <p:cNvSpPr/>
            <p:nvPr/>
          </p:nvSpPr>
          <p:spPr>
            <a:xfrm>
              <a:off x="868628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BB48E8-5A26-423C-B470-9A454DA23614}"/>
                </a:ext>
              </a:extLst>
            </p:cNvPr>
            <p:cNvSpPr/>
            <p:nvPr/>
          </p:nvSpPr>
          <p:spPr>
            <a:xfrm>
              <a:off x="9278301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51C0B7-0970-4074-A727-A5D5DD81415B}"/>
                </a:ext>
              </a:extLst>
            </p:cNvPr>
            <p:cNvSpPr/>
            <p:nvPr/>
          </p:nvSpPr>
          <p:spPr>
            <a:xfrm>
              <a:off x="987031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EE6A59-F6CD-426F-B831-EBFC5FCA5EED}"/>
                </a:ext>
              </a:extLst>
            </p:cNvPr>
            <p:cNvSpPr/>
            <p:nvPr/>
          </p:nvSpPr>
          <p:spPr>
            <a:xfrm>
              <a:off x="6920013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44866E-68FD-45DF-BC38-A22E8F38A0B7}"/>
                </a:ext>
              </a:extLst>
            </p:cNvPr>
            <p:cNvSpPr/>
            <p:nvPr/>
          </p:nvSpPr>
          <p:spPr>
            <a:xfrm>
              <a:off x="6618284" y="5358942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A73214-29A6-4B2C-B731-ECDAD3420BF8}"/>
                </a:ext>
              </a:extLst>
            </p:cNvPr>
            <p:cNvSpPr/>
            <p:nvPr/>
          </p:nvSpPr>
          <p:spPr>
            <a:xfrm>
              <a:off x="7520588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249B6EF-5D36-452E-B227-0FAF59295BC2}"/>
                </a:ext>
              </a:extLst>
            </p:cNvPr>
            <p:cNvSpPr/>
            <p:nvPr/>
          </p:nvSpPr>
          <p:spPr>
            <a:xfrm>
              <a:off x="8112603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64B332-B765-4274-8217-E083C208A632}"/>
                </a:ext>
              </a:extLst>
            </p:cNvPr>
            <p:cNvSpPr/>
            <p:nvPr/>
          </p:nvSpPr>
          <p:spPr>
            <a:xfrm>
              <a:off x="869973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BF99BD-FD62-411D-929E-E80A9F0512A2}"/>
                </a:ext>
              </a:extLst>
            </p:cNvPr>
            <p:cNvSpPr/>
            <p:nvPr/>
          </p:nvSpPr>
          <p:spPr>
            <a:xfrm>
              <a:off x="9291747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EE3FB-F86A-4711-B4EF-D9075945634E}"/>
                </a:ext>
              </a:extLst>
            </p:cNvPr>
            <p:cNvSpPr/>
            <p:nvPr/>
          </p:nvSpPr>
          <p:spPr>
            <a:xfrm>
              <a:off x="988376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AC21F0-31FA-47DD-822C-83431BE384FC}"/>
                </a:ext>
              </a:extLst>
            </p:cNvPr>
            <p:cNvSpPr/>
            <p:nvPr/>
          </p:nvSpPr>
          <p:spPr>
            <a:xfrm>
              <a:off x="6933459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E449555-CD62-4897-9043-273A70C53A44}"/>
                </a:ext>
              </a:extLst>
            </p:cNvPr>
            <p:cNvSpPr/>
            <p:nvPr/>
          </p:nvSpPr>
          <p:spPr>
            <a:xfrm>
              <a:off x="7507141" y="3631876"/>
              <a:ext cx="2210775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507220-8757-4261-8E58-BEE3B888FB21}"/>
                </a:ext>
              </a:extLst>
            </p:cNvPr>
            <p:cNvSpPr/>
            <p:nvPr/>
          </p:nvSpPr>
          <p:spPr>
            <a:xfrm>
              <a:off x="8403680" y="37557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382DCD-900F-439B-A510-015ADA1CD054}"/>
                </a:ext>
              </a:extLst>
            </p:cNvPr>
            <p:cNvSpPr/>
            <p:nvPr/>
          </p:nvSpPr>
          <p:spPr>
            <a:xfrm>
              <a:off x="9026271" y="375723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1D110B0-1914-4F39-AD20-A99EB60E0E03}"/>
                </a:ext>
              </a:extLst>
            </p:cNvPr>
            <p:cNvSpPr/>
            <p:nvPr/>
          </p:nvSpPr>
          <p:spPr>
            <a:xfrm>
              <a:off x="7781089" y="375723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D6F0740-70FF-4A83-AD67-8E37A9979A3B}"/>
                </a:ext>
              </a:extLst>
            </p:cNvPr>
            <p:cNvSpPr/>
            <p:nvPr/>
          </p:nvSpPr>
          <p:spPr>
            <a:xfrm rot="16200000">
              <a:off x="8159201" y="4810932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1728E8B-71B2-452B-8848-626885883546}"/>
                </a:ext>
              </a:extLst>
            </p:cNvPr>
            <p:cNvSpPr/>
            <p:nvPr/>
          </p:nvSpPr>
          <p:spPr>
            <a:xfrm rot="16200000">
              <a:off x="8180461" y="3142761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A62363-D85D-4156-9BBC-197E121A902A}"/>
                    </a:ext>
                  </a:extLst>
                </p:cNvPr>
                <p:cNvSpPr txBox="1"/>
                <p:nvPr/>
              </p:nvSpPr>
              <p:spPr>
                <a:xfrm>
                  <a:off x="5868742" y="5471670"/>
                  <a:ext cx="6047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A62363-D85D-4156-9BBC-197E121A9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742" y="5471670"/>
                  <a:ext cx="604753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10437C-928C-40D0-8CA0-91A52195AF96}"/>
                    </a:ext>
                  </a:extLst>
                </p:cNvPr>
                <p:cNvSpPr txBox="1"/>
                <p:nvPr/>
              </p:nvSpPr>
              <p:spPr>
                <a:xfrm>
                  <a:off x="6024958" y="2060707"/>
                  <a:ext cx="32231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10437C-928C-40D0-8CA0-91A52195A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58" y="2060707"/>
                  <a:ext cx="322311" cy="492443"/>
                </a:xfrm>
                <a:prstGeom prst="rect">
                  <a:avLst/>
                </a:prstGeom>
                <a:blipFill>
                  <a:blip r:embed="rId3"/>
                  <a:stretch>
                    <a:fillRect l="-15000" t="-9677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53B7B5-AAA3-423C-9FB8-E332A257E787}"/>
                    </a:ext>
                  </a:extLst>
                </p:cNvPr>
                <p:cNvSpPr txBox="1"/>
                <p:nvPr/>
              </p:nvSpPr>
              <p:spPr>
                <a:xfrm>
                  <a:off x="8714972" y="4610724"/>
                  <a:ext cx="460212" cy="553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53B7B5-AAA3-423C-9FB8-E332A257E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4610724"/>
                  <a:ext cx="460212" cy="553997"/>
                </a:xfrm>
                <a:prstGeom prst="rect">
                  <a:avLst/>
                </a:prstGeom>
                <a:blipFill>
                  <a:blip r:embed="rId4"/>
                  <a:stretch>
                    <a:fillRect l="-10714"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0E6E42-642F-4BAB-AC0D-99A18545CCA5}"/>
                    </a:ext>
                  </a:extLst>
                </p:cNvPr>
                <p:cNvSpPr txBox="1"/>
                <p:nvPr/>
              </p:nvSpPr>
              <p:spPr>
                <a:xfrm>
                  <a:off x="8714972" y="2911849"/>
                  <a:ext cx="566395" cy="553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0E6E42-642F-4BAB-AC0D-99A18545C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2911849"/>
                  <a:ext cx="566395" cy="553997"/>
                </a:xfrm>
                <a:prstGeom prst="rect">
                  <a:avLst/>
                </a:prstGeom>
                <a:blipFill>
                  <a:blip r:embed="rId5"/>
                  <a:stretch>
                    <a:fillRect l="-20588" t="-3030" r="-20588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27AD67-453E-457E-B3FB-0344AB29DA04}"/>
                    </a:ext>
                  </a:extLst>
                </p:cNvPr>
                <p:cNvSpPr txBox="1"/>
                <p:nvPr/>
              </p:nvSpPr>
              <p:spPr>
                <a:xfrm>
                  <a:off x="5451141" y="3729379"/>
                  <a:ext cx="90152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27AD67-453E-457E-B3FB-0344AB29DA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141" y="3729379"/>
                  <a:ext cx="901529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1698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6CB51DC-6EFA-4887-8D51-844E0067F8A4}"/>
              </a:ext>
            </a:extLst>
          </p:cNvPr>
          <p:cNvSpPr txBox="1"/>
          <p:nvPr/>
        </p:nvSpPr>
        <p:spPr>
          <a:xfrm>
            <a:off x="327055" y="1235464"/>
            <a:ext cx="39808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Hidden layer is </a:t>
            </a:r>
            <a:r>
              <a:rPr lang="en-US" sz="2100" b="1" dirty="0"/>
              <a:t>Undercomplete </a:t>
            </a:r>
            <a:r>
              <a:rPr lang="en-US" sz="2100" dirty="0"/>
              <a:t>if smaller than the input layer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Compresses the input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Compresses well only for the training distances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6B8E87-BCBA-465A-8200-1BA76E700648}"/>
              </a:ext>
            </a:extLst>
          </p:cNvPr>
          <p:cNvSpPr txBox="1"/>
          <p:nvPr/>
        </p:nvSpPr>
        <p:spPr>
          <a:xfrm>
            <a:off x="405735" y="3079317"/>
            <a:ext cx="41662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Hidden nodes will be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Good features for the training distribution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Lesser (new) Features</a:t>
            </a:r>
          </a:p>
        </p:txBody>
      </p:sp>
    </p:spTree>
    <p:extLst>
      <p:ext uri="{BB962C8B-B14F-4D97-AF65-F5344CB8AC3E}">
        <p14:creationId xmlns:p14="http://schemas.microsoft.com/office/powerpoint/2010/main" val="3721478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0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Dimensionality Reduction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244ED97A-6127-407F-B376-58468A93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" y="4657725"/>
            <a:ext cx="5029200" cy="30480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https://github.com/</a:t>
            </a:r>
            <a:r>
              <a:rPr lang="fr-FR" dirty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7453076-140F-4529-9993-AB8327BB8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2" y="1581150"/>
            <a:ext cx="3886200" cy="2914650"/>
          </a:xfrm>
          <a:prstGeom prst="rect">
            <a:avLst/>
          </a:prstGeom>
        </p:spPr>
      </p:pic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4729519-0156-4BDB-9839-01D169E17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55" y="1962150"/>
            <a:ext cx="3149600" cy="23622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AE11942-3D4A-42E2-8032-B84EAD1A6577}"/>
              </a:ext>
            </a:extLst>
          </p:cNvPr>
          <p:cNvSpPr/>
          <p:nvPr/>
        </p:nvSpPr>
        <p:spPr>
          <a:xfrm>
            <a:off x="4311162" y="3038475"/>
            <a:ext cx="685800" cy="21907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39DE1-AA79-B940-AEC8-B1177FC6C6EC}"/>
              </a:ext>
            </a:extLst>
          </p:cNvPr>
          <p:cNvSpPr txBox="1"/>
          <p:nvPr/>
        </p:nvSpPr>
        <p:spPr>
          <a:xfrm>
            <a:off x="882755" y="1153894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We can input a 3 dimensional data point and output a 2 dimensional representation of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03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81000" y="438149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Dimensionality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F4A0E-2101-49DE-9460-E5B00643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44530"/>
            <a:ext cx="7086600" cy="3209925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244ED97A-6127-407F-B376-58468A93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4552950"/>
            <a:ext cx="5029200" cy="30480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 </a:t>
            </a:r>
            <a:r>
              <a:rPr lang="fr-FR" dirty="0">
                <a:solidFill>
                  <a:schemeClr val="tx1"/>
                </a:solidFill>
                <a:hlinkClick r:id="rId3"/>
              </a:rPr>
              <a:t>https://github.com/</a:t>
            </a:r>
            <a:r>
              <a:rPr lang="fr-FR" dirty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94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49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Image Reconstruction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D600F83-12AE-4D46-8FD2-2BC5AD3A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4552950"/>
            <a:ext cx="5029200" cy="30480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https://github.com/</a:t>
            </a:r>
            <a:r>
              <a:rPr lang="fr-FR" dirty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78365337-3B14-438C-9F64-7DD5987A3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758"/>
            <a:ext cx="9144000" cy="21879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A9C7CE-70BF-46FD-885F-CECE3442E475}"/>
              </a:ext>
            </a:extLst>
          </p:cNvPr>
          <p:cNvSpPr/>
          <p:nvPr/>
        </p:nvSpPr>
        <p:spPr>
          <a:xfrm>
            <a:off x="3124200" y="3790950"/>
            <a:ext cx="27787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Removes the dark cross-bar in the image</a:t>
            </a:r>
          </a:p>
        </p:txBody>
      </p:sp>
    </p:spTree>
    <p:extLst>
      <p:ext uri="{BB962C8B-B14F-4D97-AF65-F5344CB8AC3E}">
        <p14:creationId xmlns:p14="http://schemas.microsoft.com/office/powerpoint/2010/main" val="41669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AAD6BC-9E3E-488E-B303-A0715299955A}"/>
              </a:ext>
            </a:extLst>
          </p:cNvPr>
          <p:cNvSpPr/>
          <p:nvPr/>
        </p:nvSpPr>
        <p:spPr>
          <a:xfrm>
            <a:off x="305110" y="394248"/>
            <a:ext cx="82292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Unsupervised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4FBA4-A34B-4B84-9B6A-FFF91F702C77}"/>
              </a:ext>
            </a:extLst>
          </p:cNvPr>
          <p:cNvSpPr/>
          <p:nvPr/>
        </p:nvSpPr>
        <p:spPr>
          <a:xfrm>
            <a:off x="533400" y="1352550"/>
            <a:ext cx="8001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latin typeface="Georgia" panose="02040502050405020303" pitchFamily="18" charset="0"/>
              </a:rPr>
              <a:t>Majority of the data is unlabeled!</a:t>
            </a:r>
          </a:p>
          <a:p>
            <a:pPr lvl="1"/>
            <a:endParaRPr lang="en-US" sz="2400" dirty="0">
              <a:latin typeface="Georgia" panose="02040502050405020303" pitchFamily="18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>
                <a:latin typeface="Georgia" panose="02040502050405020303" pitchFamily="18" charset="0"/>
              </a:rPr>
              <a:t>New articles, movie reviews, Netflix user ratings, images on the internet etc.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49BB78-FF1C-4819-B910-1DC06301B1A1}"/>
              </a:ext>
            </a:extLst>
          </p:cNvPr>
          <p:cNvSpPr txBox="1"/>
          <p:nvPr/>
        </p:nvSpPr>
        <p:spPr>
          <a:xfrm>
            <a:off x="228600" y="4628559"/>
            <a:ext cx="3363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3"/>
              </a:rPr>
              <a:t>https://www.udemy.com/deeplearning/learn/v4/overview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340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3C48-1FA8-0B4E-8F65-7B925282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43125"/>
            <a:ext cx="8229600" cy="857250"/>
          </a:xfrm>
        </p:spPr>
        <p:txBody>
          <a:bodyPr/>
          <a:lstStyle/>
          <a:p>
            <a:r>
              <a:rPr lang="en-US" dirty="0"/>
              <a:t>Denoising Autoencoder</a:t>
            </a:r>
          </a:p>
        </p:txBody>
      </p:sp>
    </p:spTree>
    <p:extLst>
      <p:ext uri="{BB962C8B-B14F-4D97-AF65-F5344CB8AC3E}">
        <p14:creationId xmlns:p14="http://schemas.microsoft.com/office/powerpoint/2010/main" val="357014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1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Denoising 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F59B91-98B8-4BC8-8BC3-BC753490EA0D}"/>
              </a:ext>
            </a:extLst>
          </p:cNvPr>
          <p:cNvSpPr/>
          <p:nvPr/>
        </p:nvSpPr>
        <p:spPr>
          <a:xfrm>
            <a:off x="381000" y="1233666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B09ABF-5DA1-40C5-B647-121B3098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629149"/>
            <a:ext cx="4953000" cy="228601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https://towardsdatascience.com</a:t>
            </a:r>
            <a:r>
              <a:rPr lang="fr-FR">
                <a:solidFill>
                  <a:schemeClr val="tx1"/>
                </a:solidFill>
                <a:hlinkClick r:id="rId2"/>
              </a:rPr>
              <a:t>/applied-deep-learning-part-3-autoencoders-1c083af4d798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7BA2A1-A21B-C647-994B-1A7E1A89A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504819"/>
              </p:ext>
            </p:extLst>
          </p:nvPr>
        </p:nvGraphicFramePr>
        <p:xfrm>
          <a:off x="457200" y="1294477"/>
          <a:ext cx="7924800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5431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7" y="136328"/>
            <a:ext cx="8189387" cy="735084"/>
          </a:xfrm>
        </p:spPr>
        <p:txBody>
          <a:bodyPr/>
          <a:lstStyle/>
          <a:p>
            <a:r>
              <a:rPr lang="en-US" dirty="0"/>
              <a:t>Overcomplete Autoencoder</a:t>
            </a:r>
            <a:endParaRPr lang="he-IL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AC497D-48E5-4AF2-9190-1DB5DD2363DA}"/>
              </a:ext>
            </a:extLst>
          </p:cNvPr>
          <p:cNvGrpSpPr/>
          <p:nvPr/>
        </p:nvGrpSpPr>
        <p:grpSpPr>
          <a:xfrm>
            <a:off x="4270332" y="1288182"/>
            <a:ext cx="4602553" cy="3040543"/>
            <a:chOff x="5693776" y="1717576"/>
            <a:chExt cx="6136737" cy="4054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E3F831E-E987-49E5-BB65-9E81EC8670FB}"/>
                    </a:ext>
                  </a:extLst>
                </p:cNvPr>
                <p:cNvSpPr txBox="1"/>
                <p:nvPr/>
              </p:nvSpPr>
              <p:spPr>
                <a:xfrm>
                  <a:off x="5693776" y="3378452"/>
                  <a:ext cx="90152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E3F831E-E987-49E5-BB65-9E81EC867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776" y="3378452"/>
                  <a:ext cx="901529" cy="492443"/>
                </a:xfrm>
                <a:prstGeom prst="rect">
                  <a:avLst/>
                </a:prstGeom>
                <a:blipFill>
                  <a:blip r:embed="rId2"/>
                  <a:stretch>
                    <a:fillRect l="-16981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4239A0-610A-43DE-AF4D-4385D91B0B2D}"/>
                </a:ext>
              </a:extLst>
            </p:cNvPr>
            <p:cNvGrpSpPr/>
            <p:nvPr/>
          </p:nvGrpSpPr>
          <p:grpSpPr>
            <a:xfrm>
              <a:off x="6328619" y="1717576"/>
              <a:ext cx="5501894" cy="4054057"/>
              <a:chOff x="5868742" y="2024732"/>
              <a:chExt cx="5501894" cy="405405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9CE11A6-73E1-43EB-A753-508F76D4A3F0}"/>
                  </a:ext>
                </a:extLst>
              </p:cNvPr>
              <p:cNvSpPr/>
              <p:nvPr/>
            </p:nvSpPr>
            <p:spPr>
              <a:xfrm>
                <a:off x="6633538" y="2024732"/>
                <a:ext cx="4043713" cy="71984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ADAA2E0-0D8C-4D1A-AA85-BDC12CECBFEC}"/>
                  </a:ext>
                </a:extLst>
              </p:cNvPr>
              <p:cNvSpPr/>
              <p:nvPr/>
            </p:nvSpPr>
            <p:spPr>
              <a:xfrm>
                <a:off x="7507142" y="219028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3BF3E78-A807-40CE-8A35-6B4F6BAF29D2}"/>
                  </a:ext>
                </a:extLst>
              </p:cNvPr>
              <p:cNvSpPr/>
              <p:nvPr/>
            </p:nvSpPr>
            <p:spPr>
              <a:xfrm>
                <a:off x="8099157" y="219028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99506D-EA46-47E2-B50B-96FBE9699737}"/>
                  </a:ext>
                </a:extLst>
              </p:cNvPr>
              <p:cNvSpPr/>
              <p:nvPr/>
            </p:nvSpPr>
            <p:spPr>
              <a:xfrm>
                <a:off x="8686286" y="219029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49A554-A68A-4509-9BF4-0632CA7083B8}"/>
                  </a:ext>
                </a:extLst>
              </p:cNvPr>
              <p:cNvSpPr/>
              <p:nvPr/>
            </p:nvSpPr>
            <p:spPr>
              <a:xfrm>
                <a:off x="9278301" y="219029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905F549-5396-4871-882D-EEEECF8A2FBD}"/>
                  </a:ext>
                </a:extLst>
              </p:cNvPr>
              <p:cNvSpPr/>
              <p:nvPr/>
            </p:nvSpPr>
            <p:spPr>
              <a:xfrm>
                <a:off x="9870316" y="219029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C55492E-C93A-4A55-8757-432153A75F3D}"/>
                  </a:ext>
                </a:extLst>
              </p:cNvPr>
              <p:cNvSpPr/>
              <p:nvPr/>
            </p:nvSpPr>
            <p:spPr>
              <a:xfrm>
                <a:off x="6920013" y="219028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62211C3-0FE9-468D-AC12-88200D88401A}"/>
                  </a:ext>
                </a:extLst>
              </p:cNvPr>
              <p:cNvSpPr/>
              <p:nvPr/>
            </p:nvSpPr>
            <p:spPr>
              <a:xfrm>
                <a:off x="6618284" y="5358942"/>
                <a:ext cx="4043713" cy="71984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F48092-96C3-424E-A374-EC26DE7F729D}"/>
                  </a:ext>
                </a:extLst>
              </p:cNvPr>
              <p:cNvSpPr/>
              <p:nvPr/>
            </p:nvSpPr>
            <p:spPr>
              <a:xfrm>
                <a:off x="7520588" y="552449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4A6E64A-F04F-4288-BECF-DC8FF46C5662}"/>
                  </a:ext>
                </a:extLst>
              </p:cNvPr>
              <p:cNvSpPr/>
              <p:nvPr/>
            </p:nvSpPr>
            <p:spPr>
              <a:xfrm>
                <a:off x="8112603" y="552449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69833C0-883E-49B0-BF28-B1AF6588C0BB}"/>
                  </a:ext>
                </a:extLst>
              </p:cNvPr>
              <p:cNvSpPr/>
              <p:nvPr/>
            </p:nvSpPr>
            <p:spPr>
              <a:xfrm>
                <a:off x="8699732" y="552450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6916FD-7CF1-4A86-93CF-0D79518F02D1}"/>
                  </a:ext>
                </a:extLst>
              </p:cNvPr>
              <p:cNvSpPr/>
              <p:nvPr/>
            </p:nvSpPr>
            <p:spPr>
              <a:xfrm>
                <a:off x="9291747" y="552450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A62095-E2AA-421E-B1EF-53D6240D160F}"/>
                  </a:ext>
                </a:extLst>
              </p:cNvPr>
              <p:cNvSpPr/>
              <p:nvPr/>
            </p:nvSpPr>
            <p:spPr>
              <a:xfrm>
                <a:off x="9883762" y="552450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3EFEB76-AA09-4CD5-960B-597511D5F936}"/>
                  </a:ext>
                </a:extLst>
              </p:cNvPr>
              <p:cNvSpPr/>
              <p:nvPr/>
            </p:nvSpPr>
            <p:spPr>
              <a:xfrm>
                <a:off x="6933459" y="552449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9C40B88-FDE0-4A4D-911E-B3041D95F75B}"/>
                  </a:ext>
                </a:extLst>
              </p:cNvPr>
              <p:cNvSpPr/>
              <p:nvPr/>
            </p:nvSpPr>
            <p:spPr>
              <a:xfrm>
                <a:off x="6157546" y="3631876"/>
                <a:ext cx="5213090" cy="71984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2DEC375-BD46-438A-B469-107AEA3DF69C}"/>
                  </a:ext>
                </a:extLst>
              </p:cNvPr>
              <p:cNvSpPr/>
              <p:nvPr/>
            </p:nvSpPr>
            <p:spPr>
              <a:xfrm>
                <a:off x="8200526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8EE9C37-22F1-4D70-934A-0DE4C634A06E}"/>
                  </a:ext>
                </a:extLst>
              </p:cNvPr>
              <p:cNvSpPr/>
              <p:nvPr/>
            </p:nvSpPr>
            <p:spPr>
              <a:xfrm>
                <a:off x="8792541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E134C6B-B743-4362-87BA-B3E8FA1098C9}"/>
                  </a:ext>
                </a:extLst>
              </p:cNvPr>
              <p:cNvSpPr/>
              <p:nvPr/>
            </p:nvSpPr>
            <p:spPr>
              <a:xfrm>
                <a:off x="9379670" y="3797434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D38170-0113-44BB-9DAA-88A1A146BBAC}"/>
                  </a:ext>
                </a:extLst>
              </p:cNvPr>
              <p:cNvSpPr/>
              <p:nvPr/>
            </p:nvSpPr>
            <p:spPr>
              <a:xfrm>
                <a:off x="9971685" y="3797434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C4FE7E8-2F8A-4FB7-A54C-F7A63E3F38D4}"/>
                  </a:ext>
                </a:extLst>
              </p:cNvPr>
              <p:cNvSpPr/>
              <p:nvPr/>
            </p:nvSpPr>
            <p:spPr>
              <a:xfrm>
                <a:off x="10563700" y="3797434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E07A8ED-6FCA-4788-A757-42AD2E5EAF18}"/>
                  </a:ext>
                </a:extLst>
              </p:cNvPr>
              <p:cNvSpPr/>
              <p:nvPr/>
            </p:nvSpPr>
            <p:spPr>
              <a:xfrm>
                <a:off x="7613397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B8085F0-A14C-416A-AA83-5B7C47EEA222}"/>
                  </a:ext>
                </a:extLst>
              </p:cNvPr>
              <p:cNvSpPr/>
              <p:nvPr/>
            </p:nvSpPr>
            <p:spPr>
              <a:xfrm>
                <a:off x="6429367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C7DCAD6-BFF9-4697-8274-F688E957CB6C}"/>
                  </a:ext>
                </a:extLst>
              </p:cNvPr>
              <p:cNvSpPr/>
              <p:nvPr/>
            </p:nvSpPr>
            <p:spPr>
              <a:xfrm>
                <a:off x="7021382" y="3784618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E9C10C2E-7340-473D-9973-CF3273E539AF}"/>
                  </a:ext>
                </a:extLst>
              </p:cNvPr>
              <p:cNvSpPr/>
              <p:nvPr/>
            </p:nvSpPr>
            <p:spPr>
              <a:xfrm rot="16200000">
                <a:off x="8159201" y="4810932"/>
                <a:ext cx="928574" cy="111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332830E1-DCA8-493D-B30B-DBC401F4DD55}"/>
                  </a:ext>
                </a:extLst>
              </p:cNvPr>
              <p:cNvSpPr/>
              <p:nvPr/>
            </p:nvSpPr>
            <p:spPr>
              <a:xfrm rot="16200000">
                <a:off x="8180461" y="3142761"/>
                <a:ext cx="852759" cy="111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C6E8867-D402-4153-9F53-8A35E1CC287F}"/>
                      </a:ext>
                    </a:extLst>
                  </p:cNvPr>
                  <p:cNvSpPr txBox="1"/>
                  <p:nvPr/>
                </p:nvSpPr>
                <p:spPr>
                  <a:xfrm>
                    <a:off x="5868742" y="5471670"/>
                    <a:ext cx="604753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C6E8867-D402-4153-9F53-8A35E1CC28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8742" y="5471670"/>
                    <a:ext cx="604753" cy="4924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93C2101-9301-45CF-AD95-4AF86ED42828}"/>
                      </a:ext>
                    </a:extLst>
                  </p:cNvPr>
                  <p:cNvSpPr txBox="1"/>
                  <p:nvPr/>
                </p:nvSpPr>
                <p:spPr>
                  <a:xfrm>
                    <a:off x="6024958" y="2060707"/>
                    <a:ext cx="322311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93C2101-9301-45CF-AD95-4AF86ED42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4958" y="2060707"/>
                    <a:ext cx="322311" cy="4924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000" t="-13333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0B7B8F-20B7-47C9-82F8-45985F32AA71}"/>
                      </a:ext>
                    </a:extLst>
                  </p:cNvPr>
                  <p:cNvSpPr txBox="1"/>
                  <p:nvPr/>
                </p:nvSpPr>
                <p:spPr>
                  <a:xfrm>
                    <a:off x="8714972" y="4610724"/>
                    <a:ext cx="460212" cy="5539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27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0B7B8F-20B7-47C9-82F8-45985F32AA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4972" y="4610724"/>
                    <a:ext cx="460212" cy="553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714"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E1D1D1C-4E81-4974-B7DF-7B49D527F06C}"/>
                      </a:ext>
                    </a:extLst>
                  </p:cNvPr>
                  <p:cNvSpPr txBox="1"/>
                  <p:nvPr/>
                </p:nvSpPr>
                <p:spPr>
                  <a:xfrm>
                    <a:off x="8714972" y="2911849"/>
                    <a:ext cx="566395" cy="5539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27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E1D1D1C-4E81-4974-B7DF-7B49D527F0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4972" y="2911849"/>
                    <a:ext cx="566395" cy="553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588" t="-2941" r="-20588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08069A1-9D10-4D93-BCAA-CEC42AE295FE}"/>
              </a:ext>
            </a:extLst>
          </p:cNvPr>
          <p:cNvSpPr txBox="1"/>
          <p:nvPr/>
        </p:nvSpPr>
        <p:spPr>
          <a:xfrm>
            <a:off x="301146" y="850083"/>
            <a:ext cx="4235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Hidden layer is </a:t>
            </a:r>
            <a:r>
              <a:rPr lang="en-US" b="1" dirty="0"/>
              <a:t>Overcomplete </a:t>
            </a:r>
            <a:r>
              <a:rPr lang="en-US" dirty="0"/>
              <a:t>if greater than the input layer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dirty="0"/>
              <a:t>No compression in hidden layer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dirty="0"/>
              <a:t>Each hidden unit could copy a different input component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2E20F8-B3D5-485E-95D0-89164E0668DF}"/>
              </a:ext>
            </a:extLst>
          </p:cNvPr>
          <p:cNvSpPr txBox="1"/>
          <p:nvPr/>
        </p:nvSpPr>
        <p:spPr>
          <a:xfrm>
            <a:off x="332757" y="3741768"/>
            <a:ext cx="4159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Weaknesses: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No guarantee that the hidden units will extract meaningful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79F27-8377-487A-B2D2-AE86E10F5AA1}"/>
              </a:ext>
            </a:extLst>
          </p:cNvPr>
          <p:cNvSpPr txBox="1"/>
          <p:nvPr/>
        </p:nvSpPr>
        <p:spPr>
          <a:xfrm>
            <a:off x="408007" y="2287524"/>
            <a:ext cx="4084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Strengths: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Adding dimensions is good for training a linear classifier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A higher dimension code helps model a more complex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94940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F5520B-4EA1-AB44-8EAF-FEE3DF4C651C}"/>
              </a:ext>
            </a:extLst>
          </p:cNvPr>
          <p:cNvSpPr/>
          <p:nvPr/>
        </p:nvSpPr>
        <p:spPr>
          <a:xfrm>
            <a:off x="6749098" y="894617"/>
            <a:ext cx="685800" cy="358066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0A01F-3B4F-364D-B35B-BA11A7F4A44D}"/>
              </a:ext>
            </a:extLst>
          </p:cNvPr>
          <p:cNvSpPr/>
          <p:nvPr/>
        </p:nvSpPr>
        <p:spPr>
          <a:xfrm>
            <a:off x="4343400" y="893885"/>
            <a:ext cx="492369" cy="3581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F084C-4F71-544C-A112-18CA67CD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Denoising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BB07-2D9A-6447-9798-98CF7DA16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93885"/>
            <a:ext cx="3733800" cy="37352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Idea: representation should be robust to the introduction of noise</a:t>
            </a:r>
          </a:p>
          <a:p>
            <a:pPr lvl="1"/>
            <a:r>
              <a:rPr lang="en-US" dirty="0"/>
              <a:t>Random assignment of inputs to 0</a:t>
            </a:r>
          </a:p>
          <a:p>
            <a:pPr lvl="1"/>
            <a:r>
              <a:rPr lang="en-US" dirty="0"/>
              <a:t>Gaussian additive noise</a:t>
            </a:r>
          </a:p>
          <a:p>
            <a:r>
              <a:rPr lang="en-US" dirty="0"/>
              <a:t>Reconstruction x^ computed from the corrupted input x~</a:t>
            </a:r>
          </a:p>
          <a:p>
            <a:r>
              <a:rPr lang="en-US" dirty="0"/>
              <a:t>Loss function compares x^ reconstruction with the noiseless input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8D9F1-7046-9B4A-8C99-254F890C3449}"/>
              </a:ext>
            </a:extLst>
          </p:cNvPr>
          <p:cNvSpPr/>
          <p:nvPr/>
        </p:nvSpPr>
        <p:spPr>
          <a:xfrm>
            <a:off x="5311912" y="893885"/>
            <a:ext cx="653777" cy="3581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A4321D-41C5-D342-918E-E42EBE6F6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197220"/>
            <a:ext cx="4560707" cy="27241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299E60-431A-BF42-A967-768DDA16A0C4}"/>
              </a:ext>
            </a:extLst>
          </p:cNvPr>
          <p:cNvSpPr txBox="1"/>
          <p:nvPr/>
        </p:nvSpPr>
        <p:spPr>
          <a:xfrm>
            <a:off x="4191000" y="447528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4AADA1-9568-384B-8E76-D882ADC4D586}"/>
              </a:ext>
            </a:extLst>
          </p:cNvPr>
          <p:cNvSpPr txBox="1"/>
          <p:nvPr/>
        </p:nvSpPr>
        <p:spPr>
          <a:xfrm>
            <a:off x="5105400" y="445401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Noised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70413-B7FA-F94C-AEAA-68A26FB8B55A}"/>
              </a:ext>
            </a:extLst>
          </p:cNvPr>
          <p:cNvSpPr txBox="1"/>
          <p:nvPr/>
        </p:nvSpPr>
        <p:spPr>
          <a:xfrm>
            <a:off x="6465954" y="4475285"/>
            <a:ext cx="16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Hidden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6FC06-7A7A-0341-8927-5DB7EA603E23}"/>
              </a:ext>
            </a:extLst>
          </p:cNvPr>
          <p:cNvSpPr txBox="1"/>
          <p:nvPr/>
        </p:nvSpPr>
        <p:spPr>
          <a:xfrm>
            <a:off x="8077200" y="3598203"/>
            <a:ext cx="892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FBC43A-EB47-FE45-B4ED-BE033260B463}"/>
              </a:ext>
            </a:extLst>
          </p:cNvPr>
          <p:cNvSpPr txBox="1"/>
          <p:nvPr/>
        </p:nvSpPr>
        <p:spPr>
          <a:xfrm>
            <a:off x="4410129" y="410192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097389-9BFE-3A42-BDF7-6A50FE149247}"/>
              </a:ext>
            </a:extLst>
          </p:cNvPr>
          <p:cNvSpPr txBox="1"/>
          <p:nvPr/>
        </p:nvSpPr>
        <p:spPr>
          <a:xfrm>
            <a:off x="5427693" y="4095316"/>
            <a:ext cx="48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FF813A-21EF-EF4F-8639-4D535506BF2F}"/>
              </a:ext>
            </a:extLst>
          </p:cNvPr>
          <p:cNvSpPr txBox="1"/>
          <p:nvPr/>
        </p:nvSpPr>
        <p:spPr>
          <a:xfrm>
            <a:off x="8382000" y="1360631"/>
            <a:ext cx="48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X^</a:t>
            </a:r>
          </a:p>
        </p:txBody>
      </p:sp>
    </p:spTree>
    <p:extLst>
      <p:ext uri="{BB962C8B-B14F-4D97-AF65-F5344CB8AC3E}">
        <p14:creationId xmlns:p14="http://schemas.microsoft.com/office/powerpoint/2010/main" val="258500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1569508" y="378393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Data Denoising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EC90467A-D601-4DF6-A461-966A2408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4552950"/>
            <a:ext cx="5029200" cy="30480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https://github.com/</a:t>
            </a:r>
            <a:r>
              <a:rPr lang="fr-FR" dirty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07E4967-759C-044F-BE5A-10F94E037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6" y="1581150"/>
            <a:ext cx="4580912" cy="2024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57FC8-EE13-F64D-A3A8-F5042BFE0B2A}"/>
              </a:ext>
            </a:extLst>
          </p:cNvPr>
          <p:cNvSpPr txBox="1"/>
          <p:nvPr/>
        </p:nvSpPr>
        <p:spPr>
          <a:xfrm>
            <a:off x="1371600" y="4041832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input, corrupted data and reconstructed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02441-677F-8543-B68F-C6738CF92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068" y="1266127"/>
            <a:ext cx="4039749" cy="26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0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43C9FE-6BB8-5842-92B2-CC20AA1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43125"/>
            <a:ext cx="8229600" cy="857250"/>
          </a:xfrm>
        </p:spPr>
        <p:txBody>
          <a:bodyPr/>
          <a:lstStyle/>
          <a:p>
            <a:r>
              <a:rPr lang="en-US" dirty="0"/>
              <a:t>Sparse Autoencoder</a:t>
            </a:r>
          </a:p>
        </p:txBody>
      </p:sp>
    </p:spTree>
    <p:extLst>
      <p:ext uri="{BB962C8B-B14F-4D97-AF65-F5344CB8AC3E}">
        <p14:creationId xmlns:p14="http://schemas.microsoft.com/office/powerpoint/2010/main" val="348772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1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Sparse 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F59B91-98B8-4BC8-8BC3-BC753490EA0D}"/>
              </a:ext>
            </a:extLst>
          </p:cNvPr>
          <p:cNvSpPr/>
          <p:nvPr/>
        </p:nvSpPr>
        <p:spPr>
          <a:xfrm>
            <a:off x="381000" y="1233666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Georgia" panose="02040502050405020303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1EB49C2-2397-7B4A-AF4D-6D5BD859CE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565199"/>
              </p:ext>
            </p:extLst>
          </p:nvPr>
        </p:nvGraphicFramePr>
        <p:xfrm>
          <a:off x="471767" y="1233666"/>
          <a:ext cx="8200465" cy="2869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E72A4C-7333-49E2-A2E6-8B9ACEA1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591049"/>
            <a:ext cx="5715000" cy="228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Source: </a:t>
            </a:r>
            <a:r>
              <a:rPr lang="fr-FR" dirty="0">
                <a:solidFill>
                  <a:schemeClr val="tx1"/>
                </a:solidFill>
                <a:hlinkClick r:id="rId7"/>
              </a:rPr>
              <a:t>http://machinelearninguru.com/deep_learning/tensorflow/neural_networks/autoencoder/autoencoder.html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48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1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Sparse 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F59B91-98B8-4BC8-8BC3-BC753490EA0D}"/>
              </a:ext>
            </a:extLst>
          </p:cNvPr>
          <p:cNvSpPr/>
          <p:nvPr/>
        </p:nvSpPr>
        <p:spPr>
          <a:xfrm>
            <a:off x="381000" y="1233666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E72A4C-7333-49E2-A2E6-8B9ACEA1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591049"/>
            <a:ext cx="5715000" cy="228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Source: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http://www.ericlwilkinson.com/blog/2014/11/19/deep-learning-sparse-autoencoders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A553463-7D55-4EC6-9E4C-A7E49CC61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89851"/>
            <a:ext cx="3962400" cy="33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7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51B95E-2E69-4561-BE34-E1E1206DF17F}"/>
              </a:ext>
            </a:extLst>
          </p:cNvPr>
          <p:cNvSpPr/>
          <p:nvPr/>
        </p:nvSpPr>
        <p:spPr>
          <a:xfrm>
            <a:off x="304800" y="438151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Stacked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AA73067-8CBE-BF44-A6D3-F2B3072F7EE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4857403"/>
                  </p:ext>
                </p:extLst>
              </p:nvPr>
            </p:nvGraphicFramePr>
            <p:xfrm>
              <a:off x="419100" y="1537492"/>
              <a:ext cx="8305800" cy="206851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AA73067-8CBE-BF44-A6D3-F2B3072F7EE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4857403"/>
                  </p:ext>
                </p:extLst>
              </p:nvPr>
            </p:nvGraphicFramePr>
            <p:xfrm>
              <a:off x="419100" y="1537492"/>
              <a:ext cx="8305800" cy="206851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697CA29-1D55-4D4D-9ABE-AC7DAF2E71F1}"/>
              </a:ext>
            </a:extLst>
          </p:cNvPr>
          <p:cNvSpPr/>
          <p:nvPr/>
        </p:nvSpPr>
        <p:spPr>
          <a:xfrm>
            <a:off x="347870" y="4629150"/>
            <a:ext cx="36907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11"/>
              </a:rPr>
              <a:t>http://ufldl.stanford.edu/wiki/index.php/Stacked_Autoencoders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471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D1B281F-DE48-9945-BEC0-661F9F0B3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616"/>
            <a:ext cx="7086599" cy="398426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F0CB3F-48A4-DD4A-A816-90A616734C42}"/>
              </a:ext>
            </a:extLst>
          </p:cNvPr>
          <p:cNvSpPr/>
          <p:nvPr/>
        </p:nvSpPr>
        <p:spPr>
          <a:xfrm>
            <a:off x="838200" y="4248150"/>
            <a:ext cx="708659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3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CB02-4EF5-4B50-B3A2-9F94294E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25059"/>
            <a:ext cx="7868200" cy="530690"/>
          </a:xfrm>
        </p:spPr>
        <p:txBody>
          <a:bodyPr>
            <a:noAutofit/>
          </a:bodyPr>
          <a:lstStyle/>
          <a:p>
            <a:r>
              <a:rPr lang="en-US" dirty="0"/>
              <a:t>Unsupervised Learning </a:t>
            </a:r>
            <a:endParaRPr lang="he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8F828B-2030-4ABC-8E2F-EF4A6B94015A}"/>
              </a:ext>
            </a:extLst>
          </p:cNvPr>
          <p:cNvSpPr txBox="1">
            <a:spLocks/>
          </p:cNvSpPr>
          <p:nvPr/>
        </p:nvSpPr>
        <p:spPr>
          <a:xfrm>
            <a:off x="411734" y="1019420"/>
            <a:ext cx="5150866" cy="3433676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21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sz="2100" b="1" dirty="0">
                <a:solidFill>
                  <a:schemeClr val="tx1"/>
                </a:solidFill>
              </a:rPr>
              <a:t>Unsupervised Learning</a:t>
            </a:r>
          </a:p>
          <a:p>
            <a:pPr algn="l"/>
            <a:r>
              <a:rPr lang="en-US" sz="2100" dirty="0">
                <a:solidFill>
                  <a:schemeClr val="tx1"/>
                </a:solidFill>
              </a:rPr>
              <a:t>Data: X (no labels!)</a:t>
            </a:r>
          </a:p>
          <a:p>
            <a:pPr algn="l"/>
            <a:r>
              <a:rPr lang="en-US" sz="2100" dirty="0">
                <a:solidFill>
                  <a:schemeClr val="tx1"/>
                </a:solidFill>
              </a:rPr>
              <a:t>Goal: Learn the structure of the data (learn correlations between features)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AAB4C-D83C-401D-ABB5-6559EECE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019420"/>
            <a:ext cx="2881131" cy="34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0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B126-EEA2-B74B-909C-39357DF1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38350"/>
            <a:ext cx="8229600" cy="857250"/>
          </a:xfrm>
        </p:spPr>
        <p:txBody>
          <a:bodyPr/>
          <a:lstStyle/>
          <a:p>
            <a:r>
              <a:rPr lang="en-US" dirty="0"/>
              <a:t>Variational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5455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FCB48-F66E-1446-8C49-D4A4630AC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Variational Autoencoder</a:t>
            </a:r>
          </a:p>
        </p:txBody>
      </p:sp>
      <p:pic>
        <p:nvPicPr>
          <p:cNvPr id="7" name="Content Placeholder 6" descr="A cat with its mouth open&#10;&#10;Description automatically generated">
            <a:extLst>
              <a:ext uri="{FF2B5EF4-FFF2-40B4-BE49-F238E27FC236}">
                <a16:creationId xmlns:a16="http://schemas.microsoft.com/office/drawing/2014/main" id="{300F69E2-CB65-A94E-B5B7-1EC0EAA29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1" y="874712"/>
            <a:ext cx="7273017" cy="33940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30B97-DFA4-E249-A9A1-6E4E6710D8B2}"/>
              </a:ext>
            </a:extLst>
          </p:cNvPr>
          <p:cNvSpPr/>
          <p:nvPr/>
        </p:nvSpPr>
        <p:spPr>
          <a:xfrm>
            <a:off x="457200" y="4616129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3"/>
              </a:rPr>
              <a:t>https://jaan.io/what-is-variational-autoencoder-vae-tutorial/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4339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457200" y="279236"/>
            <a:ext cx="8229600" cy="48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Variational Autoencoders</a:t>
            </a:r>
            <a:endParaRPr dirty="0"/>
          </a:p>
        </p:txBody>
      </p:sp>
      <p:pic>
        <p:nvPicPr>
          <p:cNvPr id="282" name="Google Shape;282;p33" descr="A close up of a logo &#10; 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0196" y="1441581"/>
            <a:ext cx="8088923" cy="2912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>
            <a:spLocks noGrp="1"/>
          </p:cNvSpPr>
          <p:nvPr>
            <p:ph type="sldNum" idx="12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 sz="1100"/>
              <a:t>42</a:t>
            </a:fld>
            <a:endParaRPr sz="1100"/>
          </a:p>
        </p:txBody>
      </p:sp>
      <p:sp>
        <p:nvSpPr>
          <p:cNvPr id="284" name="Google Shape;284;p33"/>
          <p:cNvSpPr/>
          <p:nvPr/>
        </p:nvSpPr>
        <p:spPr>
          <a:xfrm>
            <a:off x="457200" y="4601218"/>
            <a:ext cx="427745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Source: </a:t>
            </a:r>
            <a:r>
              <a:rPr lang="en" sz="9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https://www.ncbi.nlm.nih.gov/pubmed/28846608</a:t>
            </a:r>
            <a:endParaRPr sz="9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597877" y="720553"/>
            <a:ext cx="8300590" cy="61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variational autoencoder (VAE) provides a </a:t>
            </a:r>
            <a:r>
              <a:rPr lang="en" sz="1800" b="0" i="1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probabilistic manner 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describing an observation in latent space</a:t>
            </a: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6" name="Google Shape;286;p33" descr="A close up of a logo &#10; 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1441581"/>
            <a:ext cx="1187450" cy="44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11940" y="4375965"/>
            <a:ext cx="2935817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73674" y="1576046"/>
            <a:ext cx="2319865" cy="28386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/>
          <p:nvPr/>
        </p:nvSpPr>
        <p:spPr>
          <a:xfrm>
            <a:off x="597877" y="1420555"/>
            <a:ext cx="4136780" cy="2843690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5625043" y="1393029"/>
            <a:ext cx="3273424" cy="2961085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33"/>
          <p:cNvCxnSpPr>
            <a:stCxn id="287" idx="0"/>
            <a:endCxn id="292" idx="2"/>
          </p:cNvCxnSpPr>
          <p:nvPr/>
        </p:nvCxnSpPr>
        <p:spPr>
          <a:xfrm rot="10800000">
            <a:off x="5179848" y="3547665"/>
            <a:ext cx="0" cy="8283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2" name="Google Shape;292;p33"/>
          <p:cNvSpPr/>
          <p:nvPr/>
        </p:nvSpPr>
        <p:spPr>
          <a:xfrm>
            <a:off x="4921616" y="2370667"/>
            <a:ext cx="516467" cy="1176866"/>
          </a:xfrm>
          <a:prstGeom prst="rect">
            <a:avLst/>
          </a:prstGeom>
          <a:noFill/>
          <a:ln w="25400" cap="flat" cmpd="sng">
            <a:solidFill>
              <a:srgbClr val="DDD9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33" descr="A picture containing headdress &#10; 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60925" y="3658758"/>
            <a:ext cx="644770" cy="62621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597877" y="1410202"/>
            <a:ext cx="13496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layer</a:t>
            </a:r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7334250" y="1398494"/>
            <a:ext cx="19151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Reconstructed Input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9019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7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None/>
            </a:pPr>
            <a:r>
              <a:rPr lang="en" dirty="0"/>
              <a:t>Example</a:t>
            </a:r>
          </a:p>
        </p:txBody>
      </p:sp>
      <p:pic>
        <p:nvPicPr>
          <p:cNvPr id="316" name="Google Shape;316;p35" descr="A screenshot of a cell phone &#10; 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6175" y="1013047"/>
            <a:ext cx="7761363" cy="339316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 sz="1100"/>
              <a:t>43</a:t>
            </a:fld>
            <a:endParaRPr sz="1100"/>
          </a:p>
        </p:txBody>
      </p:sp>
      <p:sp>
        <p:nvSpPr>
          <p:cNvPr id="318" name="Google Shape;318;p35"/>
          <p:cNvSpPr/>
          <p:nvPr/>
        </p:nvSpPr>
        <p:spPr>
          <a:xfrm>
            <a:off x="206619" y="4642286"/>
            <a:ext cx="6875584" cy="21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Source: </a:t>
            </a:r>
            <a:r>
              <a:rPr lang="en" sz="900" b="0" i="0" u="sng" strike="noStrike" cap="non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https://www.jeremyjordan.me/variational-autoencoders/ /</a:t>
            </a:r>
            <a:r>
              <a:rPr lang="en" sz="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393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4E1861-09B3-A04E-8698-2FA89013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</a:t>
            </a:r>
            <a:br>
              <a:rPr lang="en-US" dirty="0"/>
            </a:br>
            <a:r>
              <a:rPr lang="en-US" sz="1800" dirty="0">
                <a:hlinkClick r:id="rId2"/>
              </a:rPr>
              <a:t>https://blog.keras.io/building-autoencoders-in-keras.html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90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3E38-B3F0-44AE-8387-4A3F3ACF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19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Case: MNIST data set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A32FC7-1FEB-4295-926A-605172DB2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35" y="1504950"/>
            <a:ext cx="6401129" cy="1943200"/>
          </a:xfrm>
        </p:spPr>
      </p:pic>
    </p:spTree>
    <p:extLst>
      <p:ext uri="{BB962C8B-B14F-4D97-AF65-F5344CB8AC3E}">
        <p14:creationId xmlns:p14="http://schemas.microsoft.com/office/powerpoint/2010/main" val="76030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3C6B-CDB0-479D-B5B6-92C869A8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model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D2D6C5-E907-4DC8-8A7E-8E6AC6E537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189225"/>
            <a:ext cx="8077200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encoding_dim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32 </a:t>
            </a:r>
            <a:br>
              <a:rPr lang="en-US" altLang="en-US" sz="18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/>
                <a:cs typeface="Times New Roman"/>
              </a:rPr>
              <a:t># this is our input placeholder</a:t>
            </a:r>
            <a:br>
              <a:rPr lang="en-US" altLang="en-US" sz="18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input_img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= Input(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/>
                <a:cs typeface="Times New Roman"/>
              </a:rPr>
              <a:t>shape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=(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784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,))</a:t>
            </a:r>
            <a:br>
              <a:rPr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/>
                <a:cs typeface="Times New Roman"/>
              </a:rPr>
              <a:t># "encoded" is the encoded representation of the input</a:t>
            </a:r>
            <a:br>
              <a:rPr lang="en-US" altLang="en-US" sz="18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encoded = Dense(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encoding_dim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/>
                <a:cs typeface="Times New Roman"/>
              </a:rPr>
              <a:t>activation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=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/>
                <a:cs typeface="Times New Roman"/>
              </a:rPr>
              <a:t>'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/>
                <a:cs typeface="Times New Roman"/>
              </a:rPr>
              <a:t>relu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/>
                <a:cs typeface="Times New Roman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)(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input_img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)</a:t>
            </a:r>
            <a:br>
              <a:rPr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/>
                <a:cs typeface="Times New Roman"/>
              </a:rPr>
              <a:t># "decoded" is the lossy reconstruction of the input</a:t>
            </a:r>
            <a:br>
              <a:rPr lang="en-US" altLang="en-US" sz="18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decoded = Dense(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/>
                <a:cs typeface="Times New Roman"/>
              </a:rPr>
              <a:t>784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/>
                <a:cs typeface="Times New Roman"/>
              </a:rPr>
              <a:t>activation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=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/>
                <a:cs typeface="Times New Roman"/>
              </a:rPr>
              <a:t>'sigmoid'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)(encoded)</a:t>
            </a:r>
            <a:br>
              <a:rPr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/>
                <a:cs typeface="Times New Roman"/>
              </a:rPr>
              <a:t># this model maps an input to its reconstruction</a:t>
            </a:r>
            <a:br>
              <a:rPr lang="en-US" altLang="en-US" sz="18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autoencoder = Model(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input_img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decoded)</a:t>
            </a:r>
            <a:br>
              <a:rPr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/>
                <a:cs typeface="Times New Roman"/>
              </a:rPr>
              <a:t># this model maps an input to its encoded representation</a:t>
            </a:r>
            <a:br>
              <a:rPr lang="en-US" altLang="en-US" sz="18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encoder = Model(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input_img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encoded)</a:t>
            </a:r>
            <a:br>
              <a:rPr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133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16D4-C1D6-450C-9E1B-7D4BFED0D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 Encoder model:</a:t>
            </a: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4F5D82-C2D8-4018-9C01-D51DE6CB3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63864"/>
            <a:ext cx="6505435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/>
                <a:cs typeface="Times New Roman"/>
              </a:rPr>
              <a:t># create a placeholder for an encoded (32-dimensional) input</a:t>
            </a:r>
            <a:br>
              <a:rPr lang="en-US" altLang="en-US" sz="20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encoder = Model(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input_img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</a:t>
            </a:r>
            <a:r>
              <a:rPr lang="en-US" alt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encoded)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4037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B55A0-DD1A-4D2C-9EB3-044BF3DF0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8945"/>
            <a:ext cx="8229600" cy="39856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Decoder model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B52039-C5FB-4258-814F-53E58BC6E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24" y="1291284"/>
            <a:ext cx="7749878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Encoded_input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Input(shape=(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encoding_dim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retrieve the last layer of the autoencoder model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decoder_layer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autoencoder.layers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create the decoder model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decoder = Model(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encoded_input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decoder_layer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encoded_input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autoencoder.compile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adadelta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58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DA3C-6E88-460A-8D9B-A0DFDC6D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C865DF-8F12-4A2D-9BCF-77FC829586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400" y="890886"/>
            <a:ext cx="815340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First, we'll configure our model to use a per-pixel binary </a:t>
            </a:r>
            <a:endParaRPr lang="en-US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/>
              <a:t>Crossentropy</a:t>
            </a:r>
            <a:r>
              <a:rPr lang="en-US" sz="2000" dirty="0"/>
              <a:t> loss and the </a:t>
            </a:r>
            <a:r>
              <a:rPr lang="en-US" sz="2000" dirty="0" err="1"/>
              <a:t>Adadelta</a:t>
            </a:r>
            <a:r>
              <a:rPr lang="en-US" sz="2000" dirty="0"/>
              <a:t> optimizer</a:t>
            </a:r>
            <a:endParaRPr lang="en-US" altLang="en-US" sz="20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/>
                <a:cs typeface="Times New Roman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keras.datasets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/>
                <a:cs typeface="Times New Roman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mnist</a:t>
            </a:r>
            <a:br>
              <a:rPr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/>
                <a:cs typeface="Times New Roman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/>
                <a:cs typeface="Times New Roman"/>
              </a:rPr>
              <a:t>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np</a:t>
            </a: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_),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_)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mnist.load_data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()</a:t>
            </a:r>
            <a:br>
              <a:rPr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5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807B-3235-F74B-B1EF-49BD3F83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68214"/>
          </a:xfrm>
        </p:spPr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62D19-0616-EB41-A807-5874E2B58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42059"/>
            <a:ext cx="7886700" cy="379066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Applications: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Clustering the data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Compressing the data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Feature &amp; Representation learning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01931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081-805D-45F7-8D8B-73166D41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A9C2B-F6F7-4C9A-81B5-3194F468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We will normalize all values between 0 and 1 and we will flatten the 28x28 images into vectors of size 784.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x_train.astype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'float32'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 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</a:t>
            </a:r>
            <a:b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x_test.astype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'float32'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 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</a:t>
            </a:r>
            <a:b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x_train.reshape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altLang="en-US" dirty="0" err="1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np.prod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x_train.shape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:])))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x_test.reshape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altLang="en-US" dirty="0" err="1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np.prod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x_test.shape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:])))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autoencoder.fit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en-US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en-US" dirty="0" err="1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en-US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shuffle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b="1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en-US" dirty="0" err="1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validation_data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encode and decode some digits</a:t>
            </a:r>
            <a:br>
              <a:rPr lang="en-US" alt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note that we take them from the *test* set</a:t>
            </a:r>
            <a:br>
              <a:rPr lang="en-US" alt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encoded_imgs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encoder.predict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decoded_imgs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decoder.predict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encoded_imgs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19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5D89-C61D-4D6D-A50B-7AC25623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5277E233-EC2B-4A2F-B8CF-4DBA67524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1370431"/>
            <a:ext cx="5715000" cy="1585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EB393-E9BC-43D9-A3F2-8666CCB71330}"/>
              </a:ext>
            </a:extLst>
          </p:cNvPr>
          <p:cNvSpPr txBox="1"/>
          <p:nvPr/>
        </p:nvSpPr>
        <p:spPr>
          <a:xfrm>
            <a:off x="3062452" y="30033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Original vs reconstructed </a:t>
            </a:r>
          </a:p>
        </p:txBody>
      </p:sp>
    </p:spTree>
    <p:extLst>
      <p:ext uri="{BB962C8B-B14F-4D97-AF65-F5344CB8AC3E}">
        <p14:creationId xmlns:p14="http://schemas.microsoft.com/office/powerpoint/2010/main" val="1903581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A29C-96F6-4188-9118-B4BF5DCE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6318-CCCC-4BC8-9A6A-BE44BE75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  <a:hlinkClick r:id="rId2"/>
              </a:rPr>
              <a:t>http://www.wildml.com/2015/12/implementing-a-cnn-for-text-classification-in-tensorflow/</a:t>
            </a:r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  <a:hlinkClick r:id="rId3"/>
              </a:rPr>
              <a:t>https://towardsdatascience.com/a-walkthrough-of-convolutional-neural-network-7f474f91d7bd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61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BD8A7D5-D87C-6746-BDB8-2CB23D2EB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812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Autoencoder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D77B4E-E2D4-1640-86B3-B7EC8D8449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23921"/>
            <a:ext cx="5203584" cy="29621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780931-265A-9343-B0B2-99F399827330}"/>
              </a:ext>
            </a:extLst>
          </p:cNvPr>
          <p:cNvSpPr/>
          <p:nvPr/>
        </p:nvSpPr>
        <p:spPr>
          <a:xfrm>
            <a:off x="441960" y="4629150"/>
            <a:ext cx="63465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Source:  </a:t>
            </a:r>
            <a:r>
              <a:rPr lang="fr-FR" sz="800" dirty="0">
                <a:hlinkClick r:id="rId3"/>
              </a:rPr>
              <a:t>https://towardsdatascience.com/applied-deep-learning-part-3-autoencoders-1c083af4d798</a:t>
            </a:r>
            <a:r>
              <a:rPr lang="fr-FR" sz="800" dirty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2068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269D77-33AC-469D-A227-B2406D8B5FBE}"/>
              </a:ext>
            </a:extLst>
          </p:cNvPr>
          <p:cNvSpPr/>
          <p:nvPr/>
        </p:nvSpPr>
        <p:spPr>
          <a:xfrm>
            <a:off x="304800" y="384052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Autoencoder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8253F0-250B-4C8D-A719-2257A564E91E}"/>
              </a:ext>
            </a:extLst>
          </p:cNvPr>
          <p:cNvSpPr/>
          <p:nvPr/>
        </p:nvSpPr>
        <p:spPr>
          <a:xfrm>
            <a:off x="457200" y="1200150"/>
            <a:ext cx="8001000" cy="31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Autoencoder is a very simple neural network similar to a multi-layer perceptron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It is designed to reproduce its input at the output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The key difference between an autoencoder and a typical MLP network is that the number of input neurons is equal to the number of output neurons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C11FE-61EC-4682-98A0-23BC49C74AAC}"/>
              </a:ext>
            </a:extLst>
          </p:cNvPr>
          <p:cNvSpPr txBox="1"/>
          <p:nvPr/>
        </p:nvSpPr>
        <p:spPr>
          <a:xfrm>
            <a:off x="228600" y="4628559"/>
            <a:ext cx="3363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2"/>
              </a:rPr>
              <a:t>https://www.udemy.com/deeplearning/learn/v4/overview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59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269D77-33AC-469D-A227-B2406D8B5FBE}"/>
              </a:ext>
            </a:extLst>
          </p:cNvPr>
          <p:cNvSpPr/>
          <p:nvPr/>
        </p:nvSpPr>
        <p:spPr>
          <a:xfrm>
            <a:off x="685800" y="187464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Autoencoder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8253F0-250B-4C8D-A719-2257A564E91E}"/>
              </a:ext>
            </a:extLst>
          </p:cNvPr>
          <p:cNvSpPr/>
          <p:nvPr/>
        </p:nvSpPr>
        <p:spPr>
          <a:xfrm>
            <a:off x="319454" y="895350"/>
            <a:ext cx="46101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 panose="02040502050405020303" pitchFamily="18" charset="0"/>
              </a:rPr>
              <a:t>An autoencoder is a neural network that has three layers: an input layer, a hidden layer and a decoding layer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 panose="02040502050405020303" pitchFamily="18" charset="0"/>
              </a:rPr>
              <a:t>The network is trained to reconstruct its inputs, which forces the hidden layer to try to learn good representations of the inputs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0E782E-9394-4EEB-8859-690E9F24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4552950"/>
            <a:ext cx="4343400" cy="30480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 </a:t>
            </a:r>
            <a:r>
              <a:rPr lang="fr-FR" dirty="0">
                <a:solidFill>
                  <a:schemeClr val="tx1"/>
                </a:solidFill>
                <a:hlinkClick r:id="rId2"/>
              </a:rPr>
              <a:t>http://www.shogun-toolbox.org/static/notebook/current/autoencoders.html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http://ufldl.stanford.edu/tutorial/images/Autoencoder636.png">
            <a:extLst>
              <a:ext uri="{FF2B5EF4-FFF2-40B4-BE49-F238E27FC236}">
                <a16:creationId xmlns:a16="http://schemas.microsoft.com/office/drawing/2014/main" id="{CEEF5C20-8DB6-6743-A38D-3388F954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667084"/>
            <a:ext cx="3626521" cy="40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95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269D77-33AC-469D-A227-B2406D8B5FBE}"/>
              </a:ext>
            </a:extLst>
          </p:cNvPr>
          <p:cNvSpPr/>
          <p:nvPr/>
        </p:nvSpPr>
        <p:spPr>
          <a:xfrm>
            <a:off x="344557" y="223733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Autoencoder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EB8C8-A72E-4666-88D6-5385B7B76D04}"/>
              </a:ext>
            </a:extLst>
          </p:cNvPr>
          <p:cNvSpPr/>
          <p:nvPr/>
        </p:nvSpPr>
        <p:spPr>
          <a:xfrm>
            <a:off x="457200" y="972688"/>
            <a:ext cx="845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The general structure of an autoencoder, mapping an </a:t>
            </a:r>
            <a:r>
              <a:rPr lang="en-US" sz="2400" b="1" dirty="0">
                <a:latin typeface="Georgia" panose="02040502050405020303" pitchFamily="18" charset="0"/>
              </a:rPr>
              <a:t>input x</a:t>
            </a:r>
            <a:r>
              <a:rPr lang="en-US" sz="2400" dirty="0">
                <a:latin typeface="Georgia" panose="02040502050405020303" pitchFamily="18" charset="0"/>
              </a:rPr>
              <a:t> to an </a:t>
            </a:r>
            <a:r>
              <a:rPr lang="en-US" sz="2400" b="1" dirty="0">
                <a:latin typeface="Georgia" panose="02040502050405020303" pitchFamily="18" charset="0"/>
              </a:rPr>
              <a:t>output r</a:t>
            </a:r>
            <a:r>
              <a:rPr lang="en-US" sz="2400" dirty="0">
                <a:latin typeface="Georgia" panose="02040502050405020303" pitchFamily="18" charset="0"/>
              </a:rPr>
              <a:t> (called </a:t>
            </a:r>
            <a:r>
              <a:rPr lang="en-US" sz="2400" b="1" dirty="0">
                <a:latin typeface="Georgia" panose="02040502050405020303" pitchFamily="18" charset="0"/>
              </a:rPr>
              <a:t>reconstruction</a:t>
            </a:r>
            <a:r>
              <a:rPr lang="en-US" sz="2400" dirty="0">
                <a:latin typeface="Georgia" panose="02040502050405020303" pitchFamily="18" charset="0"/>
              </a:rPr>
              <a:t>) through an internal representation or </a:t>
            </a:r>
            <a:r>
              <a:rPr lang="en-US" sz="2400" b="1" dirty="0">
                <a:latin typeface="Georgia" panose="02040502050405020303" pitchFamily="18" charset="0"/>
              </a:rPr>
              <a:t>code h</a:t>
            </a:r>
            <a:r>
              <a:rPr lang="en-US" sz="2400" dirty="0">
                <a:latin typeface="Georgia" panose="02040502050405020303" pitchFamily="18" charset="0"/>
              </a:rPr>
              <a:t>. The autoencoder has two components: the encoder f (mapping x to h) and the decoder g (mapping h to r).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020BF-7287-47F2-8D94-8ACFF8E4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647950"/>
            <a:ext cx="1371600" cy="1362892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551D4FE-C252-44E5-AD2E-30CD9C33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4552950"/>
            <a:ext cx="4343400" cy="30480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Source:  </a:t>
            </a:r>
            <a:r>
              <a:rPr lang="fr-FR" dirty="0">
                <a:solidFill>
                  <a:schemeClr val="tx1"/>
                </a:solidFill>
                <a:hlinkClick r:id="rId3"/>
              </a:rPr>
              <a:t>http://www.deeplearningbook.org/contents/autoencoders.html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348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5135</TotalTime>
  <Words>1927</Words>
  <Application>Microsoft Office PowerPoint</Application>
  <PresentationFormat>On-screen Show (16:9)</PresentationFormat>
  <Paragraphs>263</Paragraphs>
  <Slides>52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Custom Design</vt:lpstr>
      <vt:lpstr>Auto Encoders</vt:lpstr>
      <vt:lpstr>Feedback is greatly appreciated!</vt:lpstr>
      <vt:lpstr>PowerPoint Presentation</vt:lpstr>
      <vt:lpstr>Unsupervised Learning </vt:lpstr>
      <vt:lpstr>Unsupervised Learning</vt:lpstr>
      <vt:lpstr>Autoencoder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Undercomplete AE VS overcomplete AE</vt:lpstr>
      <vt:lpstr>PowerPoint Presentation</vt:lpstr>
      <vt:lpstr>PowerPoint Presentation</vt:lpstr>
      <vt:lpstr>PowerPoint Presentation</vt:lpstr>
      <vt:lpstr>PowerPoint Presentation</vt:lpstr>
      <vt:lpstr>Dimensionality Reduction</vt:lpstr>
      <vt:lpstr>Why Dimensionality Reduction ?</vt:lpstr>
      <vt:lpstr>PowerPoint Presentation</vt:lpstr>
      <vt:lpstr>PCA – Principal Component analysis </vt:lpstr>
      <vt:lpstr>Autoencoder for dimensionality reduction</vt:lpstr>
      <vt:lpstr>Autoencoder vs PCA</vt:lpstr>
      <vt:lpstr>Undercomplete Autoencoder for dimensionality reduction</vt:lpstr>
      <vt:lpstr>PowerPoint Presentation</vt:lpstr>
      <vt:lpstr>PowerPoint Presentation</vt:lpstr>
      <vt:lpstr>PowerPoint Presentation</vt:lpstr>
      <vt:lpstr>Denoising Autoencoder</vt:lpstr>
      <vt:lpstr>PowerPoint Presentation</vt:lpstr>
      <vt:lpstr>Overcomplete Autoencoder</vt:lpstr>
      <vt:lpstr>Denoising Autoencoders</vt:lpstr>
      <vt:lpstr>PowerPoint Presentation</vt:lpstr>
      <vt:lpstr>Sparse Autoencoder</vt:lpstr>
      <vt:lpstr>PowerPoint Presentation</vt:lpstr>
      <vt:lpstr>PowerPoint Presentation</vt:lpstr>
      <vt:lpstr>PowerPoint Presentation</vt:lpstr>
      <vt:lpstr>PowerPoint Presentation</vt:lpstr>
      <vt:lpstr>Variational Autoencoder</vt:lpstr>
      <vt:lpstr>Variational Autoencoder</vt:lpstr>
      <vt:lpstr>Variational Autoencoders</vt:lpstr>
      <vt:lpstr>Example</vt:lpstr>
      <vt:lpstr>Use Case https://blog.keras.io/building-autoencoders-in-keras.html </vt:lpstr>
      <vt:lpstr>Use Case: MNIST data set</vt:lpstr>
      <vt:lpstr>Creating model</vt:lpstr>
      <vt:lpstr>PowerPoint Presentation</vt:lpstr>
      <vt:lpstr>PowerPoint Presentation</vt:lpstr>
      <vt:lpstr>Reading data set</vt:lpstr>
      <vt:lpstr>Fitting model</vt:lpstr>
      <vt:lpstr>Output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Ops</dc:title>
  <dc:creator>saria</dc:creator>
  <cp:lastModifiedBy>Nagulapati, Rohithkumar (UMKC-Student)</cp:lastModifiedBy>
  <cp:revision>210</cp:revision>
  <dcterms:created xsi:type="dcterms:W3CDTF">2017-08-22T05:44:29Z</dcterms:created>
  <dcterms:modified xsi:type="dcterms:W3CDTF">2019-05-03T19:57:59Z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2017-08-22T00:00:00Z</vt:filetime>
  </property>
</Properties>
</file>